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Slab"/>
      <p:regular r:id="rId30"/>
      <p:bold r:id="rId31"/>
    </p:embeddedFont>
    <p:embeddedFont>
      <p:font typeface="Raleway"/>
      <p:regular r:id="rId32"/>
      <p:bold r:id="rId33"/>
      <p:italic r:id="rId34"/>
      <p:boldItalic r:id="rId35"/>
    </p:embeddedFont>
    <p:embeddedFont>
      <p:font typeface="Montserrat SemiBold"/>
      <p:regular r:id="rId36"/>
      <p:bold r:id="rId37"/>
      <p:italic r:id="rId38"/>
      <p:boldItalic r:id="rId39"/>
    </p:embeddedFont>
    <p:embeddedFont>
      <p:font typeface="Raleway SemiBold"/>
      <p:regular r:id="rId40"/>
      <p:bold r:id="rId41"/>
      <p:italic r:id="rId42"/>
      <p:boldItalic r:id="rId43"/>
    </p:embeddedFont>
    <p:embeddedFont>
      <p:font typeface="Roboto"/>
      <p:regular r:id="rId44"/>
      <p:bold r:id="rId45"/>
      <p:italic r:id="rId46"/>
      <p:boldItalic r:id="rId47"/>
    </p:embeddedFont>
    <p:embeddedFont>
      <p:font typeface="Montserrat"/>
      <p:regular r:id="rId48"/>
      <p:bold r:id="rId49"/>
      <p:italic r:id="rId50"/>
      <p:boldItalic r:id="rId51"/>
    </p:embeddedFont>
    <p:embeddedFont>
      <p:font typeface="Montserrat Medium"/>
      <p:regular r:id="rId52"/>
      <p:bold r:id="rId53"/>
      <p:italic r:id="rId54"/>
      <p:boldItalic r:id="rId55"/>
    </p:embeddedFont>
    <p:embeddedFont>
      <p:font typeface="Raleway Medium"/>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F58B17-6C43-4665-9A25-E73931210CEC}">
  <a:tblStyle styleId="{76F58B17-6C43-4665-9A25-E73931210CE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SemiBold-regular.fntdata"/><Relationship Id="rId42" Type="http://schemas.openxmlformats.org/officeDocument/2006/relationships/font" Target="fonts/RalewaySemiBold-italic.fntdata"/><Relationship Id="rId41" Type="http://schemas.openxmlformats.org/officeDocument/2006/relationships/font" Target="fonts/RalewaySemiBold-bold.fntdata"/><Relationship Id="rId44" Type="http://schemas.openxmlformats.org/officeDocument/2006/relationships/font" Target="fonts/Roboto-regular.fntdata"/><Relationship Id="rId43" Type="http://schemas.openxmlformats.org/officeDocument/2006/relationships/font" Target="fonts/RalewaySemiBold-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regular.fntdata"/><Relationship Id="rId47" Type="http://schemas.openxmlformats.org/officeDocument/2006/relationships/font" Target="fonts/Roboto-boldItalic.fntdata"/><Relationship Id="rId49"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lab-bold.fntdata"/><Relationship Id="rId30" Type="http://schemas.openxmlformats.org/officeDocument/2006/relationships/font" Target="fonts/RobotoSlab-regular.fntdata"/><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MontserratSemiBold-bold.fntdata"/><Relationship Id="rId36" Type="http://schemas.openxmlformats.org/officeDocument/2006/relationships/font" Target="fonts/MontserratSemiBold-regular.fntdata"/><Relationship Id="rId39" Type="http://schemas.openxmlformats.org/officeDocument/2006/relationships/font" Target="fonts/MontserratSemiBold-boldItalic.fntdata"/><Relationship Id="rId38" Type="http://schemas.openxmlformats.org/officeDocument/2006/relationships/font" Target="fonts/MontserratSemi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MontserratMedium-bold.fntdata"/><Relationship Id="rId52" Type="http://schemas.openxmlformats.org/officeDocument/2006/relationships/font" Target="fonts/MontserratMedium-regular.fntdata"/><Relationship Id="rId11" Type="http://schemas.openxmlformats.org/officeDocument/2006/relationships/slide" Target="slides/slide5.xml"/><Relationship Id="rId55" Type="http://schemas.openxmlformats.org/officeDocument/2006/relationships/font" Target="fonts/MontserratMedium-boldItalic.fntdata"/><Relationship Id="rId10" Type="http://schemas.openxmlformats.org/officeDocument/2006/relationships/slide" Target="slides/slide4.xml"/><Relationship Id="rId54" Type="http://schemas.openxmlformats.org/officeDocument/2006/relationships/font" Target="fonts/MontserratMedium-italic.fntdata"/><Relationship Id="rId13" Type="http://schemas.openxmlformats.org/officeDocument/2006/relationships/slide" Target="slides/slide7.xml"/><Relationship Id="rId57" Type="http://schemas.openxmlformats.org/officeDocument/2006/relationships/font" Target="fonts/RalewayMedium-bold.fntdata"/><Relationship Id="rId12" Type="http://schemas.openxmlformats.org/officeDocument/2006/relationships/slide" Target="slides/slide6.xml"/><Relationship Id="rId56" Type="http://schemas.openxmlformats.org/officeDocument/2006/relationships/font" Target="fonts/RalewayMedium-regular.fntdata"/><Relationship Id="rId15" Type="http://schemas.openxmlformats.org/officeDocument/2006/relationships/slide" Target="slides/slide9.xml"/><Relationship Id="rId59" Type="http://schemas.openxmlformats.org/officeDocument/2006/relationships/font" Target="fonts/RalewayMedium-boldItalic.fntdata"/><Relationship Id="rId14" Type="http://schemas.openxmlformats.org/officeDocument/2006/relationships/slide" Target="slides/slide8.xml"/><Relationship Id="rId58" Type="http://schemas.openxmlformats.org/officeDocument/2006/relationships/font" Target="fonts/Raleway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site.grader.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gma.com/proto/4keOspir2wVrt2gP4UBgHE/2021-12-WF-Intelichart-Custom-Resource-Center?page-id=0%3A1&amp;node-id=409%3A1636&amp;viewport=0%2C48%2C0.09&amp;scaling=scale-down-width"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undationinc.co/lab/repurposing-content-the-right-wa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dcf7da45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0dcf7da45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Hubspot’s </a:t>
            </a:r>
            <a:r>
              <a:rPr lang="en" u="sng">
                <a:solidFill>
                  <a:schemeClr val="hlink"/>
                </a:solidFill>
                <a:hlinkClick r:id="rId2"/>
              </a:rPr>
              <a:t>Website Grader Tool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dcf7da45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dcf7da45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dcf7da45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0dcf7da45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dcf7da45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dcf7da45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dcf7da45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dcf7da45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dcf7da45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dcf7da45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dcf7da459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dcf7da459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0dcf7da45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0dcf7da45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dcf7da45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dcf7da45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dcf7da45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dcf7da45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08ab845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08ab845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dcf7da4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dcf7da4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Wireframe for </a:t>
            </a:r>
            <a:r>
              <a:rPr lang="en" u="sng">
                <a:solidFill>
                  <a:schemeClr val="hlink"/>
                </a:solidFill>
                <a:hlinkClick r:id="rId2"/>
              </a:rPr>
              <a:t>Resources Center</a:t>
            </a:r>
            <a:r>
              <a:rPr lang="en"/>
              <a:t> in progress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0dcf7da45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0dcf7da45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dcf7da459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dcf7da45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Active Repurposing</a:t>
            </a:r>
            <a:r>
              <a:rPr lang="en"/>
              <a:t> - this is just here for 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Conduct SEO Audit + Content Audit + Gap &amp; TOWS Analysis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0dcf7da45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0dcf7da45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dcf7da45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dcf7da45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08ab8454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08ab8454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dcf7da45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dcf7da45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dcf7da45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dcf7da45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dcf7da45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dcf7da45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have a steady stream of users in the sales flow we can create lead scoring automation in Hubspot that will notify sales once a contact has reached a ‘score’ denoting an SQL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dcf7da45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dcf7da45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dcf7da45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dcf7da45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valutrades.com/en/trading-education"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storybrand.com/downloads/private-workshop/digital-workbook/StoryBrand-Participant-Workbook-2020-(SB-Workshop-Facilitator-Digital).pdf" TargetMode="Externa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www.hubspot.com/flywheel" TargetMode="External"/><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110433"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latin typeface="Montserrat"/>
                <a:ea typeface="Montserrat"/>
                <a:cs typeface="Montserrat"/>
                <a:sym typeface="Montserrat"/>
              </a:rPr>
              <a:t>Content Strategy</a:t>
            </a:r>
            <a:endParaRPr b="1">
              <a:latin typeface="Montserrat"/>
              <a:ea typeface="Montserrat"/>
              <a:cs typeface="Montserrat"/>
              <a:sym typeface="Montserrat"/>
            </a:endParaRPr>
          </a:p>
        </p:txBody>
      </p:sp>
      <p:sp>
        <p:nvSpPr>
          <p:cNvPr id="64" name="Google Shape;64;p13"/>
          <p:cNvSpPr txBox="1"/>
          <p:nvPr>
            <p:ph idx="1" type="subTitle"/>
          </p:nvPr>
        </p:nvSpPr>
        <p:spPr>
          <a:xfrm>
            <a:off x="1110425" y="279717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ontserrat"/>
                <a:ea typeface="Montserrat"/>
                <a:cs typeface="Montserrat"/>
                <a:sym typeface="Montserrat"/>
              </a:rPr>
              <a:t>for</a:t>
            </a:r>
            <a:r>
              <a:rPr lang="en">
                <a:latin typeface="Montserrat"/>
                <a:ea typeface="Montserrat"/>
                <a:cs typeface="Montserrat"/>
                <a:sym typeface="Montserrat"/>
              </a:rPr>
              <a:t> Yembo.ai</a:t>
            </a:r>
            <a:endParaRPr>
              <a:latin typeface="Montserrat"/>
              <a:ea typeface="Montserrat"/>
              <a:cs typeface="Montserrat"/>
              <a:sym typeface="Montserrat"/>
            </a:endParaRPr>
          </a:p>
        </p:txBody>
      </p:sp>
      <p:sp>
        <p:nvSpPr>
          <p:cNvPr id="65" name="Google Shape;65;p13"/>
          <p:cNvSpPr txBox="1"/>
          <p:nvPr/>
        </p:nvSpPr>
        <p:spPr>
          <a:xfrm>
            <a:off x="1110425" y="3589775"/>
            <a:ext cx="40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Created</a:t>
            </a:r>
            <a:r>
              <a:rPr lang="en">
                <a:solidFill>
                  <a:schemeClr val="dk1"/>
                </a:solidFill>
                <a:latin typeface="Raleway"/>
                <a:ea typeface="Raleway"/>
                <a:cs typeface="Raleway"/>
                <a:sym typeface="Raleway"/>
              </a:rPr>
              <a:t> by Brittany Glasscock</a:t>
            </a:r>
            <a:endParaRPr>
              <a:solidFill>
                <a:schemeClr val="dk1"/>
              </a:solidFill>
              <a:latin typeface="Raleway"/>
              <a:ea typeface="Raleway"/>
              <a:cs typeface="Raleway"/>
              <a:sym typeface="Raleway"/>
            </a:endParaRPr>
          </a:p>
        </p:txBody>
      </p:sp>
      <p:pic>
        <p:nvPicPr>
          <p:cNvPr id="66" name="Google Shape;66;p13"/>
          <p:cNvPicPr preferRelativeResize="0"/>
          <p:nvPr/>
        </p:nvPicPr>
        <p:blipFill>
          <a:blip r:embed="rId3">
            <a:alphaModFix/>
          </a:blip>
          <a:stretch>
            <a:fillRect/>
          </a:stretch>
        </p:blipFill>
        <p:spPr>
          <a:xfrm>
            <a:off x="8457550" y="4457050"/>
            <a:ext cx="686450" cy="68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87900" y="4728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SEO</a:t>
            </a:r>
            <a:endParaRPr>
              <a:latin typeface="Montserrat SemiBold"/>
              <a:ea typeface="Montserrat SemiBold"/>
              <a:cs typeface="Montserrat SemiBold"/>
              <a:sym typeface="Montserrat SemiBold"/>
            </a:endParaRPr>
          </a:p>
        </p:txBody>
      </p:sp>
      <p:sp>
        <p:nvSpPr>
          <p:cNvPr id="148" name="Google Shape;148;p22"/>
          <p:cNvSpPr txBox="1"/>
          <p:nvPr>
            <p:ph idx="1" type="body"/>
          </p:nvPr>
        </p:nvSpPr>
        <p:spPr>
          <a:xfrm>
            <a:off x="387900" y="1489825"/>
            <a:ext cx="39999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latin typeface="Raleway Medium"/>
                <a:ea typeface="Raleway Medium"/>
                <a:cs typeface="Raleway Medium"/>
                <a:sym typeface="Raleway Medium"/>
              </a:rPr>
              <a:t>Organic search offers a tremendous opportunity to effectively generate new web traffic. You can capitalize on organic search through site optimization, link building, and a solid keyword strategy. </a:t>
            </a:r>
            <a:endParaRPr sz="12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Conduct an organic keyword analysis to identify target keyword &amp; topic clusters</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Audit current on-page content to optimize H1-H6 tags</a:t>
            </a:r>
            <a:endParaRPr sz="1200">
              <a:latin typeface="Raleway Medium"/>
              <a:ea typeface="Raleway Medium"/>
              <a:cs typeface="Raleway Medium"/>
              <a:sym typeface="Raleway Medium"/>
            </a:endParaRPr>
          </a:p>
          <a:p>
            <a:pPr indent="0" lvl="0" marL="457200" rtl="0" algn="l">
              <a:spcBef>
                <a:spcPts val="0"/>
              </a:spcBef>
              <a:spcAft>
                <a:spcPts val="0"/>
              </a:spcAft>
              <a:buNone/>
            </a:pPr>
            <a:r>
              <a:t/>
            </a: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Audit current on-page content &amp; add FAQ Schema Markup to relevant H2’s and content</a:t>
            </a:r>
            <a:endParaRPr sz="1200">
              <a:latin typeface="Raleway Medium"/>
              <a:ea typeface="Raleway Medium"/>
              <a:cs typeface="Raleway Medium"/>
              <a:sym typeface="Raleway Medium"/>
            </a:endParaRPr>
          </a:p>
        </p:txBody>
      </p:sp>
      <p:sp>
        <p:nvSpPr>
          <p:cNvPr id="149" name="Google Shape;149;p22"/>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Use a topic cluster site structure to build search authority. Create pillar pages for core topics and link to supporting blog content.</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Create a </a:t>
            </a:r>
            <a:r>
              <a:rPr lang="en" sz="1200" u="sng">
                <a:solidFill>
                  <a:schemeClr val="hlink"/>
                </a:solidFill>
                <a:latin typeface="Raleway Medium"/>
                <a:ea typeface="Raleway Medium"/>
                <a:cs typeface="Raleway Medium"/>
                <a:sym typeface="Raleway Medium"/>
                <a:hlinkClick r:id="rId3"/>
              </a:rPr>
              <a:t>resources/learning center</a:t>
            </a:r>
            <a:r>
              <a:rPr lang="en" sz="1200">
                <a:latin typeface="Raleway Medium"/>
                <a:ea typeface="Raleway Medium"/>
                <a:cs typeface="Raleway Medium"/>
                <a:sym typeface="Raleway Medium"/>
              </a:rPr>
              <a:t> to house content and let contacts own their own AI Survey Tool journey.</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Build a robust backlinking strategy to increase DA &amp; build relationships with reputable sources</a:t>
            </a:r>
            <a:endParaRPr sz="1200">
              <a:latin typeface="Raleway Medium"/>
              <a:ea typeface="Raleway Medium"/>
              <a:cs typeface="Raleway Medium"/>
              <a:sym typeface="Raleway Medium"/>
            </a:endParaRPr>
          </a:p>
        </p:txBody>
      </p:sp>
      <p:pic>
        <p:nvPicPr>
          <p:cNvPr id="150" name="Google Shape;150;p22"/>
          <p:cNvPicPr preferRelativeResize="0"/>
          <p:nvPr/>
        </p:nvPicPr>
        <p:blipFill>
          <a:blip r:embed="rId4">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3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3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3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3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3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300"/>
                                        <p:tgtEl>
                                          <p:spTgt spid="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3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3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300"/>
                                        <p:tgtEl>
                                          <p:spTgt spid="14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a:ea typeface="Montserrat"/>
                <a:cs typeface="Montserrat"/>
                <a:sym typeface="Montserrat"/>
              </a:rPr>
              <a:t>Blogging</a:t>
            </a:r>
            <a:endParaRPr>
              <a:latin typeface="Montserrat"/>
              <a:ea typeface="Montserrat"/>
              <a:cs typeface="Montserrat"/>
              <a:sym typeface="Montserrat"/>
            </a:endParaRPr>
          </a:p>
        </p:txBody>
      </p:sp>
      <p:sp>
        <p:nvSpPr>
          <p:cNvPr id="156" name="Google Shape;156;p23"/>
          <p:cNvSpPr txBox="1"/>
          <p:nvPr>
            <p:ph idx="1" type="body"/>
          </p:nvPr>
        </p:nvSpPr>
        <p:spPr>
          <a:xfrm>
            <a:off x="387900" y="1316975"/>
            <a:ext cx="83682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200">
                <a:latin typeface="Raleway Medium"/>
                <a:ea typeface="Raleway Medium"/>
                <a:cs typeface="Raleway Medium"/>
                <a:sym typeface="Raleway Medium"/>
              </a:rPr>
              <a:t>Blogging is an important strategy for any business concerned with organic visibility. In fact, companies that blog 2-3 times per week receive significantly more traffic, leads, and customers than those that blog less frequently.</a:t>
            </a:r>
            <a:endParaRPr sz="1200">
              <a:latin typeface="Raleway Medium"/>
              <a:ea typeface="Raleway Medium"/>
              <a:cs typeface="Raleway Medium"/>
              <a:sym typeface="Raleway Medium"/>
            </a:endParaRPr>
          </a:p>
        </p:txBody>
      </p:sp>
      <p:sp>
        <p:nvSpPr>
          <p:cNvPr id="157" name="Google Shape;157;p23"/>
          <p:cNvSpPr txBox="1"/>
          <p:nvPr>
            <p:ph idx="2" type="body"/>
          </p:nvPr>
        </p:nvSpPr>
        <p:spPr>
          <a:xfrm>
            <a:off x="4637975" y="2132950"/>
            <a:ext cx="3999900" cy="25143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Leverage partnerships within the AI industry, moving services industry, insurance industry partners for guest blogging opportunities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Add two conversion points within each blog: inline CTA and banner CTA at the end of posts.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blog subscription form and a branded email template for the delivery of new posts to subscribers inboxes.</a:t>
            </a:r>
            <a:endParaRPr sz="1100">
              <a:latin typeface="Raleway Medium"/>
              <a:ea typeface="Raleway Medium"/>
              <a:cs typeface="Raleway Medium"/>
              <a:sym typeface="Raleway Medium"/>
            </a:endParaRPr>
          </a:p>
        </p:txBody>
      </p:sp>
      <p:sp>
        <p:nvSpPr>
          <p:cNvPr id="158" name="Google Shape;158;p23"/>
          <p:cNvSpPr txBox="1"/>
          <p:nvPr>
            <p:ph idx="2" type="body"/>
          </p:nvPr>
        </p:nvSpPr>
        <p:spPr>
          <a:xfrm>
            <a:off x="459775" y="2132950"/>
            <a:ext cx="3999900" cy="25143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Post a minimum of 4 blogs per month at a regular cadence.</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blogs that align with target keywords and search intent</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topic clusters to ensure blogs are easily navigable by topic</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Ensure each blog has at least 3 internal links and externally link to reputable sources.</a:t>
            </a:r>
            <a:endParaRPr sz="1100">
              <a:latin typeface="Raleway Medium"/>
              <a:ea typeface="Raleway Medium"/>
              <a:cs typeface="Raleway Medium"/>
              <a:sym typeface="Raleway Medium"/>
            </a:endParaRPr>
          </a:p>
        </p:txBody>
      </p:sp>
      <p:pic>
        <p:nvPicPr>
          <p:cNvPr id="159" name="Google Shape;159;p23"/>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3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3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3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3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3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3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3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300"/>
                                        <p:tgtEl>
                                          <p:spTgt spid="1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Yembo’s Buyers Journey: Blog Content</a:t>
            </a:r>
            <a:endParaRPr>
              <a:latin typeface="Montserrat SemiBold"/>
              <a:ea typeface="Montserrat SemiBold"/>
              <a:cs typeface="Montserrat SemiBold"/>
              <a:sym typeface="Montserrat SemiBold"/>
            </a:endParaRPr>
          </a:p>
        </p:txBody>
      </p:sp>
      <p:sp>
        <p:nvSpPr>
          <p:cNvPr id="165" name="Google Shape;165;p24"/>
          <p:cNvSpPr/>
          <p:nvPr/>
        </p:nvSpPr>
        <p:spPr>
          <a:xfrm>
            <a:off x="502525" y="1581475"/>
            <a:ext cx="2823000" cy="990300"/>
          </a:xfrm>
          <a:prstGeom prst="chevron">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3160500" y="1581475"/>
            <a:ext cx="2823000" cy="990300"/>
          </a:xfrm>
          <a:prstGeom prst="chevron">
            <a:avLst>
              <a:gd fmla="val 500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5832575" y="1581475"/>
            <a:ext cx="2823000" cy="990300"/>
          </a:xfrm>
          <a:prstGeom prst="chevron">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txBox="1"/>
          <p:nvPr/>
        </p:nvSpPr>
        <p:spPr>
          <a:xfrm>
            <a:off x="1078950" y="1862300"/>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Raleway SemiBold"/>
                <a:ea typeface="Raleway SemiBold"/>
                <a:cs typeface="Raleway SemiBold"/>
                <a:sym typeface="Raleway SemiBold"/>
              </a:rPr>
              <a:t>Awareness</a:t>
            </a:r>
            <a:endParaRPr sz="1600">
              <a:solidFill>
                <a:schemeClr val="dk1"/>
              </a:solidFill>
              <a:latin typeface="Raleway SemiBold"/>
              <a:ea typeface="Raleway SemiBold"/>
              <a:cs typeface="Raleway SemiBold"/>
              <a:sym typeface="Raleway SemiBold"/>
            </a:endParaRPr>
          </a:p>
        </p:txBody>
      </p:sp>
      <p:sp>
        <p:nvSpPr>
          <p:cNvPr id="169" name="Google Shape;169;p24"/>
          <p:cNvSpPr txBox="1"/>
          <p:nvPr/>
        </p:nvSpPr>
        <p:spPr>
          <a:xfrm>
            <a:off x="3729175" y="1861075"/>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Raleway SemiBold"/>
                <a:ea typeface="Raleway SemiBold"/>
                <a:cs typeface="Raleway SemiBold"/>
                <a:sym typeface="Raleway SemiBold"/>
              </a:rPr>
              <a:t>Consideration</a:t>
            </a:r>
            <a:endParaRPr sz="1600">
              <a:solidFill>
                <a:schemeClr val="dk1"/>
              </a:solidFill>
              <a:latin typeface="Raleway SemiBold"/>
              <a:ea typeface="Raleway SemiBold"/>
              <a:cs typeface="Raleway SemiBold"/>
              <a:sym typeface="Raleway SemiBold"/>
            </a:endParaRPr>
          </a:p>
        </p:txBody>
      </p:sp>
      <p:sp>
        <p:nvSpPr>
          <p:cNvPr id="170" name="Google Shape;170;p24"/>
          <p:cNvSpPr txBox="1"/>
          <p:nvPr/>
        </p:nvSpPr>
        <p:spPr>
          <a:xfrm>
            <a:off x="6438575" y="1861075"/>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Raleway SemiBold"/>
                <a:ea typeface="Raleway SemiBold"/>
                <a:cs typeface="Raleway SemiBold"/>
                <a:sym typeface="Raleway SemiBold"/>
              </a:rPr>
              <a:t>Decision</a:t>
            </a:r>
            <a:endParaRPr sz="1600">
              <a:solidFill>
                <a:schemeClr val="dk2"/>
              </a:solidFill>
              <a:latin typeface="Raleway SemiBold"/>
              <a:ea typeface="Raleway SemiBold"/>
              <a:cs typeface="Raleway SemiBold"/>
              <a:sym typeface="Raleway SemiBold"/>
            </a:endParaRPr>
          </a:p>
        </p:txBody>
      </p:sp>
      <p:sp>
        <p:nvSpPr>
          <p:cNvPr id="171" name="Google Shape;171;p24"/>
          <p:cNvSpPr txBox="1"/>
          <p:nvPr/>
        </p:nvSpPr>
        <p:spPr>
          <a:xfrm>
            <a:off x="502525" y="2778675"/>
            <a:ext cx="24657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What is Digital Inventory Management?</a:t>
            </a:r>
            <a:br>
              <a:rPr lang="en" sz="1200">
                <a:solidFill>
                  <a:schemeClr val="dk1"/>
                </a:solidFill>
                <a:latin typeface="Raleway Medium"/>
                <a:ea typeface="Raleway Medium"/>
                <a:cs typeface="Raleway Medium"/>
                <a:sym typeface="Raleway Medium"/>
              </a:rPr>
            </a:br>
            <a:endParaRPr sz="1200">
              <a:solidFill>
                <a:schemeClr val="dk1"/>
              </a:solidFill>
              <a:latin typeface="Raleway Medium"/>
              <a:ea typeface="Raleway Medium"/>
              <a:cs typeface="Raleway Medium"/>
              <a:sym typeface="Raleway Medium"/>
            </a:endParaRPr>
          </a:p>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On-Site vs Virtual Surveys: Which is Better?</a:t>
            </a:r>
            <a:br>
              <a:rPr lang="en" sz="1200">
                <a:solidFill>
                  <a:schemeClr val="dk1"/>
                </a:solidFill>
                <a:latin typeface="Raleway Medium"/>
                <a:ea typeface="Raleway Medium"/>
                <a:cs typeface="Raleway Medium"/>
                <a:sym typeface="Raleway Medium"/>
              </a:rPr>
            </a:br>
            <a:endParaRPr sz="1200">
              <a:solidFill>
                <a:schemeClr val="dk1"/>
              </a:solidFill>
              <a:latin typeface="Raleway Medium"/>
              <a:ea typeface="Raleway Medium"/>
              <a:cs typeface="Raleway Medium"/>
              <a:sym typeface="Raleway Medium"/>
            </a:endParaRPr>
          </a:p>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How AI Surveying Can Revolutionize the Moving Services Industry</a:t>
            </a:r>
            <a:endParaRPr sz="1200">
              <a:solidFill>
                <a:schemeClr val="dk1"/>
              </a:solidFill>
              <a:latin typeface="Raleway Medium"/>
              <a:ea typeface="Raleway Medium"/>
              <a:cs typeface="Raleway Medium"/>
              <a:sym typeface="Raleway Medium"/>
            </a:endParaRPr>
          </a:p>
        </p:txBody>
      </p:sp>
      <p:sp>
        <p:nvSpPr>
          <p:cNvPr id="172" name="Google Shape;172;p24"/>
          <p:cNvSpPr txBox="1"/>
          <p:nvPr/>
        </p:nvSpPr>
        <p:spPr>
          <a:xfrm>
            <a:off x="3339150" y="2842400"/>
            <a:ext cx="24657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The Top X Features Your Virtual Survey Software Should Offer</a:t>
            </a:r>
            <a:br>
              <a:rPr lang="en" sz="1200">
                <a:solidFill>
                  <a:schemeClr val="dk1"/>
                </a:solidFill>
                <a:latin typeface="Raleway Medium"/>
                <a:ea typeface="Raleway Medium"/>
                <a:cs typeface="Raleway Medium"/>
                <a:sym typeface="Raleway Medium"/>
              </a:rPr>
            </a:br>
            <a:endParaRPr sz="1200">
              <a:solidFill>
                <a:schemeClr val="dk1"/>
              </a:solidFill>
              <a:latin typeface="Raleway Medium"/>
              <a:ea typeface="Raleway Medium"/>
              <a:cs typeface="Raleway Medium"/>
              <a:sym typeface="Raleway Medium"/>
            </a:endParaRPr>
          </a:p>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How AI Survey Software Creates a Real-Time Digital Inventory for Relocation and Moving Services</a:t>
            </a:r>
            <a:endParaRPr sz="1200">
              <a:solidFill>
                <a:schemeClr val="dk1"/>
              </a:solidFill>
              <a:latin typeface="Raleway Medium"/>
              <a:ea typeface="Raleway Medium"/>
              <a:cs typeface="Raleway Medium"/>
              <a:sym typeface="Raleway Medium"/>
            </a:endParaRPr>
          </a:p>
        </p:txBody>
      </p:sp>
      <p:sp>
        <p:nvSpPr>
          <p:cNvPr id="173" name="Google Shape;173;p24"/>
          <p:cNvSpPr txBox="1"/>
          <p:nvPr/>
        </p:nvSpPr>
        <p:spPr>
          <a:xfrm>
            <a:off x="6011225" y="2778675"/>
            <a:ext cx="2465700" cy="166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Customer Spotlight (Leadership that match our ICP)</a:t>
            </a:r>
            <a:br>
              <a:rPr lang="en" sz="1200">
                <a:solidFill>
                  <a:schemeClr val="dk1"/>
                </a:solidFill>
                <a:latin typeface="Raleway Medium"/>
                <a:ea typeface="Raleway Medium"/>
                <a:cs typeface="Raleway Medium"/>
                <a:sym typeface="Raleway Medium"/>
              </a:rPr>
            </a:br>
            <a:endParaRPr sz="1200">
              <a:solidFill>
                <a:schemeClr val="dk1"/>
              </a:solidFill>
              <a:latin typeface="Raleway Medium"/>
              <a:ea typeface="Raleway Medium"/>
              <a:cs typeface="Raleway Medium"/>
              <a:sym typeface="Raleway Medium"/>
            </a:endParaRPr>
          </a:p>
          <a:p>
            <a:pPr indent="-304800" lvl="0" marL="457200" rtl="0" algn="l">
              <a:spcBef>
                <a:spcPts val="0"/>
              </a:spcBef>
              <a:spcAft>
                <a:spcPts val="0"/>
              </a:spcAft>
              <a:buClr>
                <a:schemeClr val="dk1"/>
              </a:buClr>
              <a:buSzPts val="1200"/>
              <a:buFont typeface="Raleway Medium"/>
              <a:buChar char="●"/>
            </a:pPr>
            <a:r>
              <a:rPr lang="en" sz="1200">
                <a:solidFill>
                  <a:schemeClr val="dk1"/>
                </a:solidFill>
                <a:latin typeface="Raleway Medium"/>
                <a:ea typeface="Raleway Medium"/>
                <a:cs typeface="Raleway Medium"/>
                <a:sym typeface="Raleway Medium"/>
              </a:rPr>
              <a:t>How Yembo’s Virtual Home Surveys Drive Moving &amp; Relocation Productivity</a:t>
            </a:r>
            <a:endParaRPr sz="1200">
              <a:solidFill>
                <a:schemeClr val="dk1"/>
              </a:solidFill>
              <a:latin typeface="Raleway Medium"/>
              <a:ea typeface="Raleway Medium"/>
              <a:cs typeface="Raleway Medium"/>
              <a:sym typeface="Raleway Medium"/>
            </a:endParaRPr>
          </a:p>
        </p:txBody>
      </p:sp>
      <p:pic>
        <p:nvPicPr>
          <p:cNvPr id="174" name="Google Shape;174;p24"/>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3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4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4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4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3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4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4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3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Yembo’s Buyers Journey: Premium Content</a:t>
            </a:r>
            <a:endParaRPr>
              <a:latin typeface="Montserrat SemiBold"/>
              <a:ea typeface="Montserrat SemiBold"/>
              <a:cs typeface="Montserrat SemiBold"/>
              <a:sym typeface="Montserrat SemiBold"/>
            </a:endParaRPr>
          </a:p>
        </p:txBody>
      </p:sp>
      <p:sp>
        <p:nvSpPr>
          <p:cNvPr id="180" name="Google Shape;180;p25"/>
          <p:cNvSpPr/>
          <p:nvPr/>
        </p:nvSpPr>
        <p:spPr>
          <a:xfrm>
            <a:off x="502525" y="2076600"/>
            <a:ext cx="2823000" cy="990300"/>
          </a:xfrm>
          <a:prstGeom prst="chevron">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3160500" y="2076600"/>
            <a:ext cx="2823000" cy="990300"/>
          </a:xfrm>
          <a:prstGeom prst="chevron">
            <a:avLst>
              <a:gd fmla="val 500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5832575" y="2076600"/>
            <a:ext cx="2823000" cy="990300"/>
          </a:xfrm>
          <a:prstGeom prst="chevron">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txBox="1"/>
          <p:nvPr/>
        </p:nvSpPr>
        <p:spPr>
          <a:xfrm>
            <a:off x="1005025" y="2356200"/>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Raleway SemiBold"/>
                <a:ea typeface="Raleway SemiBold"/>
                <a:cs typeface="Raleway SemiBold"/>
                <a:sym typeface="Raleway SemiBold"/>
              </a:rPr>
              <a:t>Awareness</a:t>
            </a:r>
            <a:endParaRPr sz="1600">
              <a:solidFill>
                <a:schemeClr val="dk1"/>
              </a:solidFill>
              <a:latin typeface="Raleway SemiBold"/>
              <a:ea typeface="Raleway SemiBold"/>
              <a:cs typeface="Raleway SemiBold"/>
              <a:sym typeface="Raleway SemiBold"/>
            </a:endParaRPr>
          </a:p>
        </p:txBody>
      </p:sp>
      <p:sp>
        <p:nvSpPr>
          <p:cNvPr id="184" name="Google Shape;184;p25"/>
          <p:cNvSpPr txBox="1"/>
          <p:nvPr/>
        </p:nvSpPr>
        <p:spPr>
          <a:xfrm>
            <a:off x="3771550" y="2356200"/>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Raleway SemiBold"/>
                <a:ea typeface="Raleway SemiBold"/>
                <a:cs typeface="Raleway SemiBold"/>
                <a:sym typeface="Raleway SemiBold"/>
              </a:rPr>
              <a:t>Consideration</a:t>
            </a:r>
            <a:endParaRPr sz="1600">
              <a:solidFill>
                <a:schemeClr val="dk1"/>
              </a:solidFill>
              <a:latin typeface="Raleway SemiBold"/>
              <a:ea typeface="Raleway SemiBold"/>
              <a:cs typeface="Raleway SemiBold"/>
              <a:sym typeface="Raleway SemiBold"/>
            </a:endParaRPr>
          </a:p>
        </p:txBody>
      </p:sp>
      <p:sp>
        <p:nvSpPr>
          <p:cNvPr id="185" name="Google Shape;185;p25"/>
          <p:cNvSpPr txBox="1"/>
          <p:nvPr/>
        </p:nvSpPr>
        <p:spPr>
          <a:xfrm>
            <a:off x="6453350" y="2356200"/>
            <a:ext cx="18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Raleway SemiBold"/>
                <a:ea typeface="Raleway SemiBold"/>
                <a:cs typeface="Raleway SemiBold"/>
                <a:sym typeface="Raleway SemiBold"/>
              </a:rPr>
              <a:t>Decision</a:t>
            </a:r>
            <a:endParaRPr sz="1600">
              <a:solidFill>
                <a:schemeClr val="dk2"/>
              </a:solidFill>
              <a:latin typeface="Raleway SemiBold"/>
              <a:ea typeface="Raleway SemiBold"/>
              <a:cs typeface="Raleway SemiBold"/>
              <a:sym typeface="Raleway SemiBold"/>
            </a:endParaRPr>
          </a:p>
        </p:txBody>
      </p:sp>
      <p:sp>
        <p:nvSpPr>
          <p:cNvPr id="186" name="Google Shape;186;p25"/>
          <p:cNvSpPr txBox="1"/>
          <p:nvPr/>
        </p:nvSpPr>
        <p:spPr>
          <a:xfrm>
            <a:off x="278400" y="3177225"/>
            <a:ext cx="2882100" cy="1877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Video vs Virtual Surveys Infographic</a:t>
            </a:r>
            <a:br>
              <a:rPr lang="en" sz="1000">
                <a:solidFill>
                  <a:schemeClr val="dk1"/>
                </a:solidFill>
                <a:latin typeface="Raleway Medium"/>
                <a:ea typeface="Raleway Medium"/>
                <a:cs typeface="Raleway Medium"/>
                <a:sym typeface="Raleway Medium"/>
              </a:rPr>
            </a:br>
            <a:endParaRPr sz="1000">
              <a:solidFill>
                <a:schemeClr val="dk1"/>
              </a:solidFill>
              <a:latin typeface="Raleway Medium"/>
              <a:ea typeface="Raleway Medium"/>
              <a:cs typeface="Raleway Medium"/>
              <a:sym typeface="Raleway Medium"/>
            </a:endParaRPr>
          </a:p>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X Reasons Why Virtual Surveys Should Be at the Core of Your Digital Transformation Strategy Ebook</a:t>
            </a:r>
            <a:br>
              <a:rPr lang="en" sz="1000">
                <a:solidFill>
                  <a:schemeClr val="dk1"/>
                </a:solidFill>
                <a:latin typeface="Raleway Medium"/>
                <a:ea typeface="Raleway Medium"/>
                <a:cs typeface="Raleway Medium"/>
                <a:sym typeface="Raleway Medium"/>
              </a:rPr>
            </a:br>
            <a:endParaRPr sz="1000">
              <a:solidFill>
                <a:schemeClr val="dk1"/>
              </a:solidFill>
              <a:latin typeface="Raleway Medium"/>
              <a:ea typeface="Raleway Medium"/>
              <a:cs typeface="Raleway Medium"/>
              <a:sym typeface="Raleway Medium"/>
            </a:endParaRPr>
          </a:p>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Virtual Survey Walkthrough: How Does Virtual Survey AI Work?</a:t>
            </a:r>
            <a:endParaRPr sz="1000">
              <a:solidFill>
                <a:schemeClr val="dk1"/>
              </a:solidFill>
              <a:latin typeface="Raleway Medium"/>
              <a:ea typeface="Raleway Medium"/>
              <a:cs typeface="Raleway Medium"/>
              <a:sym typeface="Raleway Medium"/>
            </a:endParaRPr>
          </a:p>
          <a:p>
            <a:pPr indent="-292100" lvl="1" marL="9144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At home</a:t>
            </a:r>
            <a:endParaRPr sz="1000">
              <a:solidFill>
                <a:schemeClr val="dk1"/>
              </a:solidFill>
              <a:latin typeface="Raleway Medium"/>
              <a:ea typeface="Raleway Medium"/>
              <a:cs typeface="Raleway Medium"/>
              <a:sym typeface="Raleway Medium"/>
            </a:endParaRPr>
          </a:p>
          <a:p>
            <a:pPr indent="-292100" lvl="1" marL="9144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At work</a:t>
            </a:r>
            <a:endParaRPr sz="1000">
              <a:solidFill>
                <a:schemeClr val="dk1"/>
              </a:solidFill>
              <a:latin typeface="Raleway Medium"/>
              <a:ea typeface="Raleway Medium"/>
              <a:cs typeface="Raleway Medium"/>
              <a:sym typeface="Raleway Medium"/>
            </a:endParaRPr>
          </a:p>
          <a:p>
            <a:pPr indent="-292100" lvl="1" marL="9144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For insurance companies</a:t>
            </a:r>
            <a:endParaRPr sz="1000">
              <a:solidFill>
                <a:schemeClr val="dk1"/>
              </a:solidFill>
              <a:latin typeface="Raleway Medium"/>
              <a:ea typeface="Raleway Medium"/>
              <a:cs typeface="Raleway Medium"/>
              <a:sym typeface="Raleway Medium"/>
            </a:endParaRPr>
          </a:p>
        </p:txBody>
      </p:sp>
      <p:sp>
        <p:nvSpPr>
          <p:cNvPr id="187" name="Google Shape;187;p25"/>
          <p:cNvSpPr txBox="1"/>
          <p:nvPr/>
        </p:nvSpPr>
        <p:spPr>
          <a:xfrm>
            <a:off x="3256875" y="3192525"/>
            <a:ext cx="2465700" cy="15393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Should I Switch to Digital Surveying? Checklist</a:t>
            </a:r>
            <a:br>
              <a:rPr lang="en" sz="1100">
                <a:solidFill>
                  <a:schemeClr val="dk1"/>
                </a:solidFill>
                <a:latin typeface="Raleway Medium"/>
                <a:ea typeface="Raleway Medium"/>
                <a:cs typeface="Raleway Medium"/>
                <a:sym typeface="Raleway Medium"/>
              </a:rPr>
            </a:br>
            <a:endParaRPr sz="1100">
              <a:solidFill>
                <a:schemeClr val="dk1"/>
              </a:solidFill>
              <a:latin typeface="Raleway Medium"/>
              <a:ea typeface="Raleway Medium"/>
              <a:cs typeface="Raleway Medium"/>
              <a:sym typeface="Raleway Medium"/>
            </a:endParaRPr>
          </a:p>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Digital Inventory Template</a:t>
            </a:r>
            <a:br>
              <a:rPr lang="en" sz="1100">
                <a:solidFill>
                  <a:schemeClr val="dk1"/>
                </a:solidFill>
                <a:latin typeface="Raleway Medium"/>
                <a:ea typeface="Raleway Medium"/>
                <a:cs typeface="Raleway Medium"/>
                <a:sym typeface="Raleway Medium"/>
              </a:rPr>
            </a:br>
            <a:endParaRPr sz="1100">
              <a:solidFill>
                <a:schemeClr val="dk1"/>
              </a:solidFill>
              <a:latin typeface="Raleway Medium"/>
              <a:ea typeface="Raleway Medium"/>
              <a:cs typeface="Raleway Medium"/>
              <a:sym typeface="Raleway Medium"/>
            </a:endParaRPr>
          </a:p>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How to Integrate AI Software into Your Moving Services</a:t>
            </a:r>
            <a:endParaRPr sz="1100">
              <a:solidFill>
                <a:schemeClr val="dk1"/>
              </a:solidFill>
              <a:latin typeface="Raleway Medium"/>
              <a:ea typeface="Raleway Medium"/>
              <a:cs typeface="Raleway Medium"/>
              <a:sym typeface="Raleway Medium"/>
            </a:endParaRPr>
          </a:p>
        </p:txBody>
      </p:sp>
      <p:sp>
        <p:nvSpPr>
          <p:cNvPr id="188" name="Google Shape;188;p25"/>
          <p:cNvSpPr txBox="1"/>
          <p:nvPr/>
        </p:nvSpPr>
        <p:spPr>
          <a:xfrm>
            <a:off x="6011225" y="3107925"/>
            <a:ext cx="2465700" cy="17085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Quick Start Guide</a:t>
            </a:r>
            <a:endParaRPr sz="1100">
              <a:solidFill>
                <a:schemeClr val="dk1"/>
              </a:solidFill>
              <a:latin typeface="Raleway Medium"/>
              <a:ea typeface="Raleway Medium"/>
              <a:cs typeface="Raleway Medium"/>
              <a:sym typeface="Raleway Medium"/>
            </a:endParaRPr>
          </a:p>
          <a:p>
            <a:pPr indent="-298450" lvl="1" marL="9144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Digital Strategy for Beginners</a:t>
            </a:r>
            <a:endParaRPr sz="1100">
              <a:solidFill>
                <a:schemeClr val="dk1"/>
              </a:solidFill>
              <a:latin typeface="Raleway Medium"/>
              <a:ea typeface="Raleway Medium"/>
              <a:cs typeface="Raleway Medium"/>
              <a:sym typeface="Raleway Medium"/>
            </a:endParaRPr>
          </a:p>
          <a:p>
            <a:pPr indent="-298450" lvl="1" marL="9144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Incorporating Yembo’s Software</a:t>
            </a:r>
            <a:endParaRPr sz="1100">
              <a:solidFill>
                <a:schemeClr val="dk1"/>
              </a:solidFill>
              <a:latin typeface="Raleway Medium"/>
              <a:ea typeface="Raleway Medium"/>
              <a:cs typeface="Raleway Medium"/>
              <a:sym typeface="Raleway Medium"/>
            </a:endParaRPr>
          </a:p>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Request a Demo Interactive Survey Tool</a:t>
            </a:r>
            <a:endParaRPr sz="1100">
              <a:solidFill>
                <a:schemeClr val="dk1"/>
              </a:solidFill>
              <a:latin typeface="Raleway Medium"/>
              <a:ea typeface="Raleway Medium"/>
              <a:cs typeface="Raleway Medium"/>
              <a:sym typeface="Raleway Medium"/>
            </a:endParaRPr>
          </a:p>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User Guides &amp; Manuals</a:t>
            </a:r>
            <a:endParaRPr sz="1100">
              <a:solidFill>
                <a:schemeClr val="dk1"/>
              </a:solidFill>
              <a:latin typeface="Raleway Medium"/>
              <a:ea typeface="Raleway Medium"/>
              <a:cs typeface="Raleway Medium"/>
              <a:sym typeface="Raleway Medium"/>
            </a:endParaRPr>
          </a:p>
          <a:p>
            <a:pPr indent="-298450" lvl="0" marL="457200" rtl="0" algn="l">
              <a:spcBef>
                <a:spcPts val="0"/>
              </a:spcBef>
              <a:spcAft>
                <a:spcPts val="0"/>
              </a:spcAft>
              <a:buClr>
                <a:schemeClr val="dk1"/>
              </a:buClr>
              <a:buSzPts val="1100"/>
              <a:buFont typeface="Raleway Medium"/>
              <a:buChar char="●"/>
            </a:pPr>
            <a:r>
              <a:rPr lang="en" sz="1100">
                <a:solidFill>
                  <a:schemeClr val="dk1"/>
                </a:solidFill>
                <a:latin typeface="Raleway Medium"/>
                <a:ea typeface="Raleway Medium"/>
                <a:cs typeface="Raleway Medium"/>
                <a:sym typeface="Raleway Medium"/>
              </a:rPr>
              <a:t>Pricing Guide</a:t>
            </a:r>
            <a:endParaRPr sz="1100">
              <a:solidFill>
                <a:schemeClr val="dk1"/>
              </a:solidFill>
              <a:latin typeface="Raleway Medium"/>
              <a:ea typeface="Raleway Medium"/>
              <a:cs typeface="Raleway Medium"/>
              <a:sym typeface="Raleway Medium"/>
            </a:endParaRPr>
          </a:p>
        </p:txBody>
      </p:sp>
      <p:sp>
        <p:nvSpPr>
          <p:cNvPr id="189" name="Google Shape;189;p25"/>
          <p:cNvSpPr txBox="1"/>
          <p:nvPr>
            <p:ph idx="4294967295" type="body"/>
          </p:nvPr>
        </p:nvSpPr>
        <p:spPr>
          <a:xfrm>
            <a:off x="387900" y="1152113"/>
            <a:ext cx="8368200" cy="91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200">
                <a:latin typeface="Raleway Medium"/>
                <a:ea typeface="Raleway Medium"/>
                <a:cs typeface="Raleway Medium"/>
                <a:sym typeface="Raleway Medium"/>
              </a:rPr>
              <a:t>Premium content is aligned to a buyer’s behavior. We ask: what are the actions a buyer will take and what are the resources they will need to help them solve their problem and/or optimize their existing process? Premium content is of higher value and you should be giving just as much information as you’re asking for.</a:t>
            </a:r>
            <a:endParaRPr sz="1200">
              <a:latin typeface="Raleway Medium"/>
              <a:ea typeface="Raleway Medium"/>
              <a:cs typeface="Raleway Medium"/>
              <a:sym typeface="Raleway Medium"/>
            </a:endParaRPr>
          </a:p>
        </p:txBody>
      </p:sp>
      <p:pic>
        <p:nvPicPr>
          <p:cNvPr id="190" name="Google Shape;190;p25"/>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6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5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5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5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500"/>
                                        <p:tgtEl>
                                          <p:spTgt spid="1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Effect filter="fade" transition="in">
                                      <p:cBhvr>
                                        <p:cTn dur="500"/>
                                        <p:tgtEl>
                                          <p:spTgt spid="1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4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4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400"/>
                                        <p:tgtEl>
                                          <p:spTgt spid="1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4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3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3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3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3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3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300"/>
                                        <p:tgtEl>
                                          <p:spTgt spid="1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Social Media</a:t>
            </a:r>
            <a:endParaRPr>
              <a:latin typeface="Montserrat SemiBold"/>
              <a:ea typeface="Montserrat SemiBold"/>
              <a:cs typeface="Montserrat SemiBold"/>
              <a:sym typeface="Montserrat SemiBold"/>
            </a:endParaRPr>
          </a:p>
        </p:txBody>
      </p:sp>
      <p:sp>
        <p:nvSpPr>
          <p:cNvPr id="196" name="Google Shape;196;p26"/>
          <p:cNvSpPr txBox="1"/>
          <p:nvPr>
            <p:ph idx="1" type="body"/>
          </p:nvPr>
        </p:nvSpPr>
        <p:spPr>
          <a:xfrm>
            <a:off x="387900" y="1316975"/>
            <a:ext cx="83682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latin typeface="Raleway Medium"/>
                <a:ea typeface="Raleway Medium"/>
                <a:cs typeface="Raleway Medium"/>
                <a:sym typeface="Raleway Medium"/>
              </a:rPr>
              <a:t>Social media offers a powerful medium through which to learn about your prospects, find new prospects, engage with industry influencers, and expand the reach of your content distribution. </a:t>
            </a:r>
            <a:endParaRPr sz="1200">
              <a:latin typeface="Raleway Medium"/>
              <a:ea typeface="Raleway Medium"/>
              <a:cs typeface="Raleway Medium"/>
              <a:sym typeface="Raleway Medium"/>
            </a:endParaRPr>
          </a:p>
        </p:txBody>
      </p:sp>
      <p:sp>
        <p:nvSpPr>
          <p:cNvPr id="197" name="Google Shape;197;p26"/>
          <p:cNvSpPr txBox="1"/>
          <p:nvPr>
            <p:ph idx="2" type="body"/>
          </p:nvPr>
        </p:nvSpPr>
        <p:spPr>
          <a:xfrm>
            <a:off x="4682300" y="1921750"/>
            <a:ext cx="3999900" cy="2936700"/>
          </a:xfrm>
          <a:prstGeom prst="rect">
            <a:avLst/>
          </a:prstGeom>
        </p:spPr>
        <p:txBody>
          <a:bodyPr anchorCtr="0" anchor="t" bIns="91425" lIns="91425" spcFirstLastPara="1" rIns="91425" wrap="square" tIns="91425">
            <a:normAutofit lnSpcReduction="20000"/>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Follow the 60/30/10 rule: 60 percent industry articles, 30 percent blog articles, 10 percent inbound content (pages/content offers)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Optimize Facebook </a:t>
            </a:r>
            <a:r>
              <a:rPr lang="en" sz="1100">
                <a:latin typeface="Raleway Medium"/>
                <a:ea typeface="Raleway Medium"/>
                <a:cs typeface="Raleway Medium"/>
                <a:sym typeface="Raleway Medium"/>
              </a:rPr>
              <a:t>company</a:t>
            </a:r>
            <a:r>
              <a:rPr lang="en" sz="1100">
                <a:latin typeface="Raleway Medium"/>
                <a:ea typeface="Raleway Medium"/>
                <a:cs typeface="Raleway Medium"/>
                <a:sym typeface="Raleway Medium"/>
              </a:rPr>
              <a:t> page: This acts as a microsite for Yembo, a more casual place for people to get to know you before they land on the site. They also have the opportunity for 1:1 connection via messenger &amp; reviews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Optimize Twitter and get more active - a lot of your digital leaders are going to want the real-time messaging and quick interactions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Encourage employees to join professional networks on LinkedIn and remain active &amp; optimize your LinkedIn profile (it’s your digital billboard)</a:t>
            </a:r>
            <a:endParaRPr sz="1100">
              <a:latin typeface="Raleway Medium"/>
              <a:ea typeface="Raleway Medium"/>
              <a:cs typeface="Raleway Medium"/>
              <a:sym typeface="Raleway Medium"/>
            </a:endParaRPr>
          </a:p>
        </p:txBody>
      </p:sp>
      <p:sp>
        <p:nvSpPr>
          <p:cNvPr id="198" name="Google Shape;198;p26"/>
          <p:cNvSpPr txBox="1"/>
          <p:nvPr>
            <p:ph idx="2" type="body"/>
          </p:nvPr>
        </p:nvSpPr>
        <p:spPr>
          <a:xfrm>
            <a:off x="459775" y="2132950"/>
            <a:ext cx="3999900" cy="25143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Share Yembo </a:t>
            </a:r>
            <a:r>
              <a:rPr lang="en" sz="1100">
                <a:latin typeface="Raleway Medium"/>
                <a:ea typeface="Raleway Medium"/>
                <a:cs typeface="Raleway Medium"/>
                <a:sym typeface="Raleway Medium"/>
              </a:rPr>
              <a:t>content</a:t>
            </a:r>
            <a:r>
              <a:rPr lang="en" sz="1100">
                <a:latin typeface="Raleway Medium"/>
                <a:ea typeface="Raleway Medium"/>
                <a:cs typeface="Raleway Medium"/>
                <a:sym typeface="Raleway Medium"/>
              </a:rPr>
              <a:t> on social media to help grow the channels and increase traffic to the website</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Conduct a social media profile audit and optimize profiles to create a well-rounded digital presence before contacts land on Yembo’s site</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Encourage Yembo employees to share and interact with content to generate more web traffic</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Include interactive social media posts, including polls &amp; AMA</a:t>
            </a:r>
            <a:endParaRPr sz="1100">
              <a:latin typeface="Raleway Medium"/>
              <a:ea typeface="Raleway Medium"/>
              <a:cs typeface="Raleway Medium"/>
              <a:sym typeface="Raleway Medium"/>
            </a:endParaRPr>
          </a:p>
        </p:txBody>
      </p:sp>
      <p:pic>
        <p:nvPicPr>
          <p:cNvPr id="199" name="Google Shape;199;p26"/>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3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3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3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3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3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3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3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300"/>
                                        <p:tgtEl>
                                          <p:spTgt spid="1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Engage</a:t>
            </a:r>
            <a:endParaRPr>
              <a:latin typeface="Montserrat SemiBold"/>
              <a:ea typeface="Montserrat SemiBold"/>
              <a:cs typeface="Montserrat SemiBold"/>
              <a:sym typeface="Montserrat SemiBold"/>
            </a:endParaRPr>
          </a:p>
        </p:txBody>
      </p:sp>
      <p:pic>
        <p:nvPicPr>
          <p:cNvPr id="205" name="Google Shape;205;p27"/>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Conversion Rate Optimization &amp; Strategy </a:t>
            </a:r>
            <a:endParaRPr>
              <a:latin typeface="Montserrat SemiBold"/>
              <a:ea typeface="Montserrat SemiBold"/>
              <a:cs typeface="Montserrat SemiBold"/>
              <a:sym typeface="Montserrat SemiBold"/>
            </a:endParaRPr>
          </a:p>
        </p:txBody>
      </p:sp>
      <p:sp>
        <p:nvSpPr>
          <p:cNvPr id="211" name="Google Shape;211;p28"/>
          <p:cNvSpPr txBox="1"/>
          <p:nvPr>
            <p:ph idx="2" type="body"/>
          </p:nvPr>
        </p:nvSpPr>
        <p:spPr>
          <a:xfrm>
            <a:off x="4301050" y="1290875"/>
            <a:ext cx="4706100" cy="37488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variety of CTA conversions on capabilities pages: an RSS blog feed or ‘Related Content’ sections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CTA strategy that adds CTAs in context and in line with the buyer’s journey</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b="1" lang="en" sz="1100">
                <a:latin typeface="Raleway"/>
                <a:ea typeface="Raleway"/>
                <a:cs typeface="Raleway"/>
                <a:sym typeface="Raleway"/>
              </a:rPr>
              <a:t>Example: </a:t>
            </a:r>
            <a:r>
              <a:rPr lang="en" sz="1100">
                <a:latin typeface="Raleway Medium"/>
                <a:ea typeface="Raleway Medium"/>
                <a:cs typeface="Raleway Medium"/>
                <a:sym typeface="Raleway Medium"/>
              </a:rPr>
              <a:t>On the Moving Services page, keep the 2-Minute Test in the Hero but maybe keep conversions in line with the section. </a:t>
            </a:r>
            <a:endParaRPr sz="1100">
              <a:latin typeface="Raleway Medium"/>
              <a:ea typeface="Raleway Medium"/>
              <a:cs typeface="Raleway Medium"/>
              <a:sym typeface="Raleway Medium"/>
            </a:endParaRPr>
          </a:p>
          <a:p>
            <a:pPr indent="-298450" lvl="2" marL="1371600" rtl="0" algn="l">
              <a:spcBef>
                <a:spcPts val="0"/>
              </a:spcBef>
              <a:spcAft>
                <a:spcPts val="0"/>
              </a:spcAft>
              <a:buSzPts val="1100"/>
              <a:buFont typeface="Raleway Medium"/>
              <a:buChar char="■"/>
            </a:pPr>
            <a:r>
              <a:rPr lang="en" sz="1100">
                <a:latin typeface="Raleway Medium"/>
                <a:ea typeface="Raleway Medium"/>
                <a:cs typeface="Raleway Medium"/>
                <a:sym typeface="Raleway Medium"/>
              </a:rPr>
              <a:t>Remove the second ‘Try it Now’ and ‘Request a Demo’ &amp;  teach them about what AI survey is/does,</a:t>
            </a:r>
            <a:endParaRPr sz="1100">
              <a:latin typeface="Raleway Medium"/>
              <a:ea typeface="Raleway Medium"/>
              <a:cs typeface="Raleway Medium"/>
              <a:sym typeface="Raleway Medium"/>
            </a:endParaRPr>
          </a:p>
          <a:p>
            <a:pPr indent="-298450" lvl="3" marL="1828800" rtl="0" algn="l">
              <a:spcBef>
                <a:spcPts val="0"/>
              </a:spcBef>
              <a:spcAft>
                <a:spcPts val="0"/>
              </a:spcAft>
              <a:buSzPts val="1100"/>
              <a:buFont typeface="Raleway Medium"/>
              <a:buChar char="●"/>
            </a:pPr>
            <a:r>
              <a:rPr lang="en" sz="1100">
                <a:latin typeface="Raleway Medium"/>
                <a:ea typeface="Raleway Medium"/>
                <a:cs typeface="Raleway Medium"/>
                <a:sym typeface="Raleway Medium"/>
              </a:rPr>
              <a:t>Show Related Content/Blog RSS feed. </a:t>
            </a:r>
            <a:endParaRPr sz="1100">
              <a:latin typeface="Raleway Medium"/>
              <a:ea typeface="Raleway Medium"/>
              <a:cs typeface="Raleway Medium"/>
              <a:sym typeface="Raleway Medium"/>
            </a:endParaRPr>
          </a:p>
          <a:p>
            <a:pPr indent="-298450" lvl="2" marL="1371600" rtl="0" algn="l">
              <a:spcBef>
                <a:spcPts val="0"/>
              </a:spcBef>
              <a:spcAft>
                <a:spcPts val="0"/>
              </a:spcAft>
              <a:buSzPts val="1100"/>
              <a:buFont typeface="Raleway Medium"/>
              <a:buChar char="■"/>
            </a:pPr>
            <a:r>
              <a:rPr lang="en" sz="1100">
                <a:latin typeface="Raleway Medium"/>
                <a:ea typeface="Raleway Medium"/>
                <a:cs typeface="Raleway Medium"/>
                <a:sym typeface="Raleway Medium"/>
              </a:rPr>
              <a:t>Next section, how Yembo helps</a:t>
            </a:r>
            <a:endParaRPr sz="1100">
              <a:latin typeface="Raleway Medium"/>
              <a:ea typeface="Raleway Medium"/>
              <a:cs typeface="Raleway Medium"/>
              <a:sym typeface="Raleway Medium"/>
            </a:endParaRPr>
          </a:p>
          <a:p>
            <a:pPr indent="-298450" lvl="3" marL="1828800" rtl="0" algn="l">
              <a:spcBef>
                <a:spcPts val="0"/>
              </a:spcBef>
              <a:spcAft>
                <a:spcPts val="0"/>
              </a:spcAft>
              <a:buSzPts val="1100"/>
              <a:buFont typeface="Raleway Medium"/>
              <a:buChar char="●"/>
            </a:pPr>
            <a:r>
              <a:rPr lang="en" sz="1100">
                <a:latin typeface="Raleway Medium"/>
                <a:ea typeface="Raleway Medium"/>
                <a:cs typeface="Raleway Medium"/>
                <a:sym typeface="Raleway Medium"/>
              </a:rPr>
              <a:t> Add related conversion-level content, then </a:t>
            </a:r>
            <a:endParaRPr sz="1100">
              <a:latin typeface="Raleway Medium"/>
              <a:ea typeface="Raleway Medium"/>
              <a:cs typeface="Raleway Medium"/>
              <a:sym typeface="Raleway Medium"/>
            </a:endParaRPr>
          </a:p>
          <a:p>
            <a:pPr indent="-298450" lvl="2" marL="1371600" rtl="0" algn="l">
              <a:spcBef>
                <a:spcPts val="0"/>
              </a:spcBef>
              <a:spcAft>
                <a:spcPts val="0"/>
              </a:spcAft>
              <a:buSzPts val="1100"/>
              <a:buFont typeface="Raleway Medium"/>
              <a:buChar char="■"/>
            </a:pPr>
            <a:r>
              <a:rPr lang="en" sz="1100">
                <a:latin typeface="Raleway Medium"/>
                <a:ea typeface="Raleway Medium"/>
                <a:cs typeface="Raleway Medium"/>
                <a:sym typeface="Raleway Medium"/>
              </a:rPr>
              <a:t>Lastly  have a walkthrough video </a:t>
            </a:r>
            <a:endParaRPr sz="1100">
              <a:latin typeface="Raleway Medium"/>
              <a:ea typeface="Raleway Medium"/>
              <a:cs typeface="Raleway Medium"/>
              <a:sym typeface="Raleway Medium"/>
            </a:endParaRPr>
          </a:p>
          <a:p>
            <a:pPr indent="-298450" lvl="3" marL="1828800" rtl="0" algn="l">
              <a:spcBef>
                <a:spcPts val="0"/>
              </a:spcBef>
              <a:spcAft>
                <a:spcPts val="0"/>
              </a:spcAft>
              <a:buSzPts val="1100"/>
              <a:buFont typeface="Raleway Medium"/>
              <a:buChar char="●"/>
            </a:pPr>
            <a:r>
              <a:rPr lang="en" sz="1100">
                <a:latin typeface="Raleway Medium"/>
                <a:ea typeface="Raleway Medium"/>
                <a:cs typeface="Raleway Medium"/>
                <a:sym typeface="Raleway Medium"/>
              </a:rPr>
              <a:t>Offer a Demo &amp; 2nd Iteration of 2-Minute Test</a:t>
            </a:r>
            <a:endParaRPr sz="1100">
              <a:latin typeface="Raleway Medium"/>
              <a:ea typeface="Raleway Medium"/>
              <a:cs typeface="Raleway Medium"/>
              <a:sym typeface="Raleway Medium"/>
            </a:endParaRPr>
          </a:p>
        </p:txBody>
      </p:sp>
      <p:sp>
        <p:nvSpPr>
          <p:cNvPr id="212" name="Google Shape;212;p28"/>
          <p:cNvSpPr txBox="1"/>
          <p:nvPr>
            <p:ph idx="2" type="body"/>
          </p:nvPr>
        </p:nvSpPr>
        <p:spPr>
          <a:xfrm>
            <a:off x="387900" y="1364375"/>
            <a:ext cx="3999900" cy="3217500"/>
          </a:xfrm>
          <a:prstGeom prst="rect">
            <a:avLst/>
          </a:prstGeom>
        </p:spPr>
        <p:txBody>
          <a:bodyPr anchorCtr="0" anchor="t" bIns="91425" lIns="91425" spcFirstLastPara="1" rIns="91425" wrap="square" tIns="91425">
            <a:normAutofit lnSpcReduction="20000"/>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Yembo currently has 3 pieces of gated content: Awareness-level ebook, and consideration/decision whitepaper &amp; ROI calculator </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Recommend creating CTAs to place in key areas of the site: blog, solutions pages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lead flow pop up to generate conversions on key pages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Once Yembo has a larger content library, awareness level premium content should be ungated and live on education-rich pillar pages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Ramp up content creation efforts to build a library of content to increase conversion opportunities for users across the site</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Move all forms into Hubspot </a:t>
            </a:r>
            <a:r>
              <a:rPr lang="en" sz="1100">
                <a:latin typeface="Raleway Medium"/>
                <a:ea typeface="Raleway Medium"/>
                <a:cs typeface="Raleway Medium"/>
                <a:sym typeface="Raleway Medium"/>
              </a:rPr>
              <a:t>for</a:t>
            </a:r>
            <a:r>
              <a:rPr lang="en" sz="1100">
                <a:latin typeface="Raleway Medium"/>
                <a:ea typeface="Raleway Medium"/>
                <a:cs typeface="Raleway Medium"/>
                <a:sym typeface="Raleway Medium"/>
              </a:rPr>
              <a:t> improved conversion rate transparency &amp; reporting</a:t>
            </a:r>
            <a:endParaRPr sz="1100">
              <a:latin typeface="Raleway Medium"/>
              <a:ea typeface="Raleway Medium"/>
              <a:cs typeface="Raleway Medium"/>
              <a:sym typeface="Raleway Medium"/>
            </a:endParaRPr>
          </a:p>
        </p:txBody>
      </p:sp>
      <p:pic>
        <p:nvPicPr>
          <p:cNvPr id="213" name="Google Shape;213;p28"/>
          <p:cNvPicPr preferRelativeResize="0"/>
          <p:nvPr/>
        </p:nvPicPr>
        <p:blipFill>
          <a:blip r:embed="rId3">
            <a:alphaModFix/>
          </a:blip>
          <a:stretch>
            <a:fillRect/>
          </a:stretch>
        </p:blipFill>
        <p:spPr>
          <a:xfrm>
            <a:off x="0" y="4585675"/>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
                                        <p:tgtEl>
                                          <p:spTgt spid="2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
                                        <p:tgtEl>
                                          <p:spTgt spid="2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Effect filter="fade" transition="in">
                                      <p:cBhvr>
                                        <p:cTn dur="1"/>
                                        <p:tgtEl>
                                          <p:spTgt spid="2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Effect filter="fade" transition="in">
                                      <p:cBhvr>
                                        <p:cTn dur="1"/>
                                        <p:tgtEl>
                                          <p:spTgt spid="2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
                                        <p:tgtEl>
                                          <p:spTgt spid="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1"/>
                                        <p:tgtEl>
                                          <p:spTgt spid="2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1"/>
                                        <p:tgtEl>
                                          <p:spTgt spid="2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animEffect filter="fade" transition="in">
                                      <p:cBhvr>
                                        <p:cTn dur="1"/>
                                        <p:tgtEl>
                                          <p:spTgt spid="2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animEffect filter="fade" transition="in">
                                      <p:cBhvr>
                                        <p:cTn dur="1"/>
                                        <p:tgtEl>
                                          <p:spTgt spid="2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animEffect filter="fade" transition="in">
                                      <p:cBhvr>
                                        <p:cTn dur="1"/>
                                        <p:tgtEl>
                                          <p:spTgt spid="2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animEffect filter="fade" transition="in">
                                      <p:cBhvr>
                                        <p:cTn dur="1"/>
                                        <p:tgtEl>
                                          <p:spTgt spid="2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Email Marketing</a:t>
            </a:r>
            <a:endParaRPr>
              <a:latin typeface="Montserrat SemiBold"/>
              <a:ea typeface="Montserrat SemiBold"/>
              <a:cs typeface="Montserrat SemiBold"/>
              <a:sym typeface="Montserrat SemiBold"/>
            </a:endParaRPr>
          </a:p>
        </p:txBody>
      </p:sp>
      <p:sp>
        <p:nvSpPr>
          <p:cNvPr id="219" name="Google Shape;219;p29"/>
          <p:cNvSpPr txBox="1"/>
          <p:nvPr>
            <p:ph idx="1" type="body"/>
          </p:nvPr>
        </p:nvSpPr>
        <p:spPr>
          <a:xfrm>
            <a:off x="387900" y="1316975"/>
            <a:ext cx="83682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aleway Medium"/>
                <a:ea typeface="Raleway Medium"/>
                <a:cs typeface="Raleway Medium"/>
                <a:sym typeface="Raleway Medium"/>
              </a:rPr>
              <a:t>Email marketing should be a cornerstone of your content marketing strategy, with each campaign employing best practices in frequency, design, copy, and offer presentation. </a:t>
            </a:r>
            <a:endParaRPr sz="1200">
              <a:latin typeface="Raleway Medium"/>
              <a:ea typeface="Raleway Medium"/>
              <a:cs typeface="Raleway Medium"/>
              <a:sym typeface="Raleway Medium"/>
            </a:endParaRPr>
          </a:p>
        </p:txBody>
      </p:sp>
      <p:sp>
        <p:nvSpPr>
          <p:cNvPr id="220" name="Google Shape;220;p29"/>
          <p:cNvSpPr txBox="1"/>
          <p:nvPr>
            <p:ph idx="2" type="body"/>
          </p:nvPr>
        </p:nvSpPr>
        <p:spPr>
          <a:xfrm>
            <a:off x="4656900" y="2132950"/>
            <a:ext cx="3999900" cy="29367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Make sure that each email contains a CTA to provide a clear path for leads to continue engaging with Yembo’s content</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Provide a variety of content in emails so readers are being told an entire story from start to close</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Prioritize:</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Blog subscription emails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Premium content email promotions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Industry round ups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Monthly newsletters</a:t>
            </a:r>
            <a:endParaRPr sz="1100">
              <a:latin typeface="Raleway Medium"/>
              <a:ea typeface="Raleway Medium"/>
              <a:cs typeface="Raleway Medium"/>
              <a:sym typeface="Raleway Medium"/>
            </a:endParaRPr>
          </a:p>
        </p:txBody>
      </p:sp>
      <p:sp>
        <p:nvSpPr>
          <p:cNvPr id="221" name="Google Shape;221;p29"/>
          <p:cNvSpPr txBox="1"/>
          <p:nvPr>
            <p:ph idx="2" type="body"/>
          </p:nvPr>
        </p:nvSpPr>
        <p:spPr>
          <a:xfrm>
            <a:off x="459775" y="2132950"/>
            <a:ext cx="3999900" cy="25143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As we develop premium content and pillar pages, creating promo emails will engage Yembo’s current database and provide value to current customers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Lists can be segmented in Hubspot to align with buyer personas &amp; stage in the buyer’s journey</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Use Salesforce functionality for more effective sales outreach.</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monthly newsletter to send with Yembo’s top resources</a:t>
            </a:r>
            <a:endParaRPr sz="1100">
              <a:latin typeface="Raleway Medium"/>
              <a:ea typeface="Raleway Medium"/>
              <a:cs typeface="Raleway Medium"/>
              <a:sym typeface="Raleway Medium"/>
            </a:endParaRPr>
          </a:p>
        </p:txBody>
      </p:sp>
      <p:pic>
        <p:nvPicPr>
          <p:cNvPr id="222" name="Google Shape;222;p29"/>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3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3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300"/>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300"/>
                                        <p:tgtEl>
                                          <p:spTgt spid="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300"/>
                                        <p:tgtEl>
                                          <p:spTgt spid="2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3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3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3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3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3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300"/>
                                        <p:tgtEl>
                                          <p:spTgt spid="2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300"/>
                                        <p:tgtEl>
                                          <p:spTgt spid="2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Lead Nurturing</a:t>
            </a:r>
            <a:endParaRPr>
              <a:latin typeface="Montserrat SemiBold"/>
              <a:ea typeface="Montserrat SemiBold"/>
              <a:cs typeface="Montserrat SemiBold"/>
              <a:sym typeface="Montserrat SemiBold"/>
            </a:endParaRPr>
          </a:p>
        </p:txBody>
      </p:sp>
      <p:sp>
        <p:nvSpPr>
          <p:cNvPr id="228" name="Google Shape;228;p30"/>
          <p:cNvSpPr txBox="1"/>
          <p:nvPr>
            <p:ph idx="1" type="body"/>
          </p:nvPr>
        </p:nvSpPr>
        <p:spPr>
          <a:xfrm>
            <a:off x="387900" y="1316975"/>
            <a:ext cx="83682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latin typeface="Raleway Medium"/>
                <a:ea typeface="Raleway Medium"/>
                <a:cs typeface="Raleway Medium"/>
                <a:sym typeface="Raleway Medium"/>
              </a:rPr>
              <a:t>Lead nurturing is a series of automatic emails that are sent to your leads with the goal of moving the lead closer to the consideration and purchase stages of the buying cycle.</a:t>
            </a:r>
            <a:endParaRPr sz="1200">
              <a:latin typeface="Raleway Medium"/>
              <a:ea typeface="Raleway Medium"/>
              <a:cs typeface="Raleway Medium"/>
              <a:sym typeface="Raleway Medium"/>
            </a:endParaRPr>
          </a:p>
        </p:txBody>
      </p:sp>
      <p:sp>
        <p:nvSpPr>
          <p:cNvPr id="229" name="Google Shape;229;p30"/>
          <p:cNvSpPr txBox="1"/>
          <p:nvPr>
            <p:ph idx="2" type="body"/>
          </p:nvPr>
        </p:nvSpPr>
        <p:spPr>
          <a:xfrm>
            <a:off x="4682300" y="1921750"/>
            <a:ext cx="3999900" cy="29367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In addition to the persona nurtures, I recommend we:</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re-engagement nurture</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Create a content download nurture to include post content offer downloads</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Post-inquiry nurtures for contacts whose goal is not to become a customer, but might be an existing customer in need of help.</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Customer</a:t>
            </a:r>
            <a:r>
              <a:rPr lang="en" sz="1100">
                <a:latin typeface="Raleway Medium"/>
                <a:ea typeface="Raleway Medium"/>
                <a:cs typeface="Raleway Medium"/>
                <a:sym typeface="Raleway Medium"/>
              </a:rPr>
              <a:t> nurtures (for upsells, referrals, etc)</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Behavior-specific nurtures (example: Visits more than 2 blogs but isn’t converting elsewhere)</a:t>
            </a:r>
            <a:endParaRPr sz="1100">
              <a:latin typeface="Raleway Medium"/>
              <a:ea typeface="Raleway Medium"/>
              <a:cs typeface="Raleway Medium"/>
              <a:sym typeface="Raleway Medium"/>
            </a:endParaRPr>
          </a:p>
          <a:p>
            <a:pPr indent="-298450" lvl="1" marL="914400" rtl="0" algn="l">
              <a:spcBef>
                <a:spcPts val="0"/>
              </a:spcBef>
              <a:spcAft>
                <a:spcPts val="0"/>
              </a:spcAft>
              <a:buSzPts val="1100"/>
              <a:buFont typeface="Raleway Medium"/>
              <a:buChar char="○"/>
            </a:pPr>
            <a:r>
              <a:rPr lang="en" sz="1100">
                <a:latin typeface="Raleway Medium"/>
                <a:ea typeface="Raleway Medium"/>
                <a:cs typeface="Raleway Medium"/>
                <a:sym typeface="Raleway Medium"/>
              </a:rPr>
              <a:t>Pain-point specific nurtures</a:t>
            </a:r>
            <a:endParaRPr sz="1100">
              <a:latin typeface="Raleway Medium"/>
              <a:ea typeface="Raleway Medium"/>
              <a:cs typeface="Raleway Medium"/>
              <a:sym typeface="Raleway Medium"/>
            </a:endParaRPr>
          </a:p>
        </p:txBody>
      </p:sp>
      <p:sp>
        <p:nvSpPr>
          <p:cNvPr id="230" name="Google Shape;230;p30"/>
          <p:cNvSpPr txBox="1"/>
          <p:nvPr>
            <p:ph idx="2" type="body"/>
          </p:nvPr>
        </p:nvSpPr>
        <p:spPr>
          <a:xfrm>
            <a:off x="459775" y="2132950"/>
            <a:ext cx="3999900" cy="25143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Lead nurturing is something Yembo is not currently utilizing. Using marketing automation features in Hubspot, we can create nurture strategies that address the problems leads have and naturally progress them further along the Buyer’s Journey.</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100">
                <a:latin typeface="Raleway Medium"/>
                <a:ea typeface="Raleway Medium"/>
                <a:cs typeface="Raleway Medium"/>
                <a:sym typeface="Raleway Medium"/>
              </a:rPr>
              <a:t>To get started, I recommend creating nurtures that address the needs of the different buyer personas. Each nurture will have content tailored to each persona with the goal of guiding them through the Buyer’s Journey with resources that help contacts move forward.</a:t>
            </a:r>
            <a:endParaRPr sz="1100">
              <a:latin typeface="Raleway Medium"/>
              <a:ea typeface="Raleway Medium"/>
              <a:cs typeface="Raleway Medium"/>
              <a:sym typeface="Raleway Medium"/>
            </a:endParaRPr>
          </a:p>
        </p:txBody>
      </p:sp>
      <p:pic>
        <p:nvPicPr>
          <p:cNvPr id="231" name="Google Shape;231;p30"/>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3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3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3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3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3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300"/>
                                        <p:tgtEl>
                                          <p:spTgt spid="2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animEffect filter="fade" transition="in">
                                      <p:cBhvr>
                                        <p:cTn dur="300"/>
                                        <p:tgtEl>
                                          <p:spTgt spid="2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animEffect filter="fade" transition="in">
                                      <p:cBhvr>
                                        <p:cTn dur="300"/>
                                        <p:tgtEl>
                                          <p:spTgt spid="2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5" st="5"/>
                                            </p:txEl>
                                          </p:spTgt>
                                        </p:tgtEl>
                                        <p:attrNameLst>
                                          <p:attrName>style.visibility</p:attrName>
                                        </p:attrNameLst>
                                      </p:cBhvr>
                                      <p:to>
                                        <p:strVal val="visible"/>
                                      </p:to>
                                    </p:set>
                                    <p:animEffect filter="fade" transition="in">
                                      <p:cBhvr>
                                        <p:cTn dur="300"/>
                                        <p:tgtEl>
                                          <p:spTgt spid="2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6" st="6"/>
                                            </p:txEl>
                                          </p:spTgt>
                                        </p:tgtEl>
                                        <p:attrNameLst>
                                          <p:attrName>style.visibility</p:attrName>
                                        </p:attrNameLst>
                                      </p:cBhvr>
                                      <p:to>
                                        <p:strVal val="visible"/>
                                      </p:to>
                                    </p:set>
                                    <p:animEffect filter="fade" transition="in">
                                      <p:cBhvr>
                                        <p:cTn dur="300"/>
                                        <p:tgtEl>
                                          <p:spTgt spid="22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Delight</a:t>
            </a:r>
            <a:endParaRPr>
              <a:latin typeface="Montserrat SemiBold"/>
              <a:ea typeface="Montserrat SemiBold"/>
              <a:cs typeface="Montserrat SemiBold"/>
              <a:sym typeface="Montserrat SemiBold"/>
            </a:endParaRPr>
          </a:p>
        </p:txBody>
      </p:sp>
      <p:pic>
        <p:nvPicPr>
          <p:cNvPr id="237" name="Google Shape;237;p31"/>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Agenda</a:t>
            </a:r>
            <a:endParaRPr b="1">
              <a:latin typeface="Montserrat"/>
              <a:ea typeface="Montserrat"/>
              <a:cs typeface="Montserrat"/>
              <a:sym typeface="Montserrat"/>
            </a:endParaRPr>
          </a:p>
        </p:txBody>
      </p:sp>
      <p:sp>
        <p:nvSpPr>
          <p:cNvPr id="72" name="Google Shape;72;p14"/>
          <p:cNvSpPr txBox="1"/>
          <p:nvPr>
            <p:ph idx="1" type="body"/>
          </p:nvPr>
        </p:nvSpPr>
        <p:spPr>
          <a:xfrm>
            <a:off x="986500" y="1359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aleway Medium"/>
                <a:ea typeface="Raleway Medium"/>
                <a:cs typeface="Raleway Medium"/>
                <a:sym typeface="Raleway Medium"/>
              </a:rPr>
              <a:t>Current State and Goals Overview</a:t>
            </a:r>
            <a:endParaRPr>
              <a:latin typeface="Raleway Medium"/>
              <a:ea typeface="Raleway Medium"/>
              <a:cs typeface="Raleway Medium"/>
              <a:sym typeface="Raleway Medium"/>
            </a:endParaRPr>
          </a:p>
          <a:p>
            <a:pPr indent="0" lvl="0" marL="0" rtl="0" algn="l">
              <a:spcBef>
                <a:spcPts val="1200"/>
              </a:spcBef>
              <a:spcAft>
                <a:spcPts val="0"/>
              </a:spcAft>
              <a:buNone/>
            </a:pPr>
            <a:r>
              <a:t/>
            </a:r>
            <a:endParaRPr>
              <a:latin typeface="Raleway Medium"/>
              <a:ea typeface="Raleway Medium"/>
              <a:cs typeface="Raleway Medium"/>
              <a:sym typeface="Raleway Medium"/>
            </a:endParaRPr>
          </a:p>
          <a:p>
            <a:pPr indent="0" lvl="0" marL="0" rtl="0" algn="l">
              <a:spcBef>
                <a:spcPts val="1200"/>
              </a:spcBef>
              <a:spcAft>
                <a:spcPts val="0"/>
              </a:spcAft>
              <a:buNone/>
            </a:pPr>
            <a:r>
              <a:rPr lang="en">
                <a:latin typeface="Raleway Medium"/>
                <a:ea typeface="Raleway Medium"/>
                <a:cs typeface="Raleway Medium"/>
                <a:sym typeface="Raleway Medium"/>
              </a:rPr>
              <a:t>How we will inform our content strategy</a:t>
            </a:r>
            <a:endParaRPr>
              <a:latin typeface="Raleway Medium"/>
              <a:ea typeface="Raleway Medium"/>
              <a:cs typeface="Raleway Medium"/>
              <a:sym typeface="Raleway Medium"/>
            </a:endParaRPr>
          </a:p>
          <a:p>
            <a:pPr indent="0" lvl="0" marL="0" rtl="0" algn="l">
              <a:spcBef>
                <a:spcPts val="1200"/>
              </a:spcBef>
              <a:spcAft>
                <a:spcPts val="0"/>
              </a:spcAft>
              <a:buNone/>
            </a:pPr>
            <a:r>
              <a:t/>
            </a:r>
            <a:endParaRPr>
              <a:latin typeface="Raleway Medium"/>
              <a:ea typeface="Raleway Medium"/>
              <a:cs typeface="Raleway Medium"/>
              <a:sym typeface="Raleway Medium"/>
            </a:endParaRPr>
          </a:p>
          <a:p>
            <a:pPr indent="0" lvl="0" marL="0" rtl="0" algn="l">
              <a:spcBef>
                <a:spcPts val="1200"/>
              </a:spcBef>
              <a:spcAft>
                <a:spcPts val="0"/>
              </a:spcAft>
              <a:buNone/>
            </a:pPr>
            <a:r>
              <a:rPr lang="en">
                <a:latin typeface="Raleway Medium"/>
                <a:ea typeface="Raleway Medium"/>
                <a:cs typeface="Raleway Medium"/>
                <a:sym typeface="Raleway Medium"/>
              </a:rPr>
              <a:t>Content Strategy</a:t>
            </a:r>
            <a:endParaRPr>
              <a:latin typeface="Raleway Medium"/>
              <a:ea typeface="Raleway Medium"/>
              <a:cs typeface="Raleway Medium"/>
              <a:sym typeface="Raleway Medium"/>
            </a:endParaRPr>
          </a:p>
          <a:p>
            <a:pPr indent="0" lvl="0" marL="0" rtl="0" algn="l">
              <a:spcBef>
                <a:spcPts val="1200"/>
              </a:spcBef>
              <a:spcAft>
                <a:spcPts val="0"/>
              </a:spcAft>
              <a:buNone/>
            </a:pPr>
            <a:r>
              <a:t/>
            </a:r>
            <a:endParaRPr>
              <a:latin typeface="Raleway Medium"/>
              <a:ea typeface="Raleway Medium"/>
              <a:cs typeface="Raleway Medium"/>
              <a:sym typeface="Raleway Medium"/>
            </a:endParaRPr>
          </a:p>
          <a:p>
            <a:pPr indent="0" lvl="0" marL="0" rtl="0" algn="l">
              <a:spcBef>
                <a:spcPts val="1200"/>
              </a:spcBef>
              <a:spcAft>
                <a:spcPts val="1200"/>
              </a:spcAft>
              <a:buNone/>
            </a:pPr>
            <a:r>
              <a:rPr lang="en">
                <a:latin typeface="Raleway Medium"/>
                <a:ea typeface="Raleway Medium"/>
                <a:cs typeface="Raleway Medium"/>
                <a:sym typeface="Raleway Medium"/>
              </a:rPr>
              <a:t>Timeline</a:t>
            </a:r>
            <a:endParaRPr>
              <a:latin typeface="Raleway Medium"/>
              <a:ea typeface="Raleway Medium"/>
              <a:cs typeface="Raleway Medium"/>
              <a:sym typeface="Raleway Medium"/>
            </a:endParaRPr>
          </a:p>
        </p:txBody>
      </p:sp>
      <p:sp>
        <p:nvSpPr>
          <p:cNvPr id="73" name="Google Shape;73;p14"/>
          <p:cNvSpPr txBox="1"/>
          <p:nvPr/>
        </p:nvSpPr>
        <p:spPr>
          <a:xfrm>
            <a:off x="532000" y="1359050"/>
            <a:ext cx="4545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01</a:t>
            </a:r>
            <a:endParaRPr b="1">
              <a:solidFill>
                <a:schemeClr val="lt1"/>
              </a:solidFill>
              <a:latin typeface="Montserrat"/>
              <a:ea typeface="Montserrat"/>
              <a:cs typeface="Montserrat"/>
              <a:sym typeface="Montserrat"/>
            </a:endParaRPr>
          </a:p>
        </p:txBody>
      </p:sp>
      <p:sp>
        <p:nvSpPr>
          <p:cNvPr id="74" name="Google Shape;74;p14"/>
          <p:cNvSpPr txBox="1"/>
          <p:nvPr/>
        </p:nvSpPr>
        <p:spPr>
          <a:xfrm>
            <a:off x="532000" y="2317063"/>
            <a:ext cx="4545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02</a:t>
            </a:r>
            <a:endParaRPr b="1">
              <a:solidFill>
                <a:schemeClr val="lt1"/>
              </a:solidFill>
              <a:latin typeface="Montserrat"/>
              <a:ea typeface="Montserrat"/>
              <a:cs typeface="Montserrat"/>
              <a:sym typeface="Montserrat"/>
            </a:endParaRPr>
          </a:p>
        </p:txBody>
      </p:sp>
      <p:sp>
        <p:nvSpPr>
          <p:cNvPr id="75" name="Google Shape;75;p14"/>
          <p:cNvSpPr txBox="1"/>
          <p:nvPr/>
        </p:nvSpPr>
        <p:spPr>
          <a:xfrm>
            <a:off x="532000" y="3275075"/>
            <a:ext cx="4545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03</a:t>
            </a:r>
            <a:endParaRPr b="1">
              <a:solidFill>
                <a:schemeClr val="lt1"/>
              </a:solidFill>
              <a:latin typeface="Montserrat"/>
              <a:ea typeface="Montserrat"/>
              <a:cs typeface="Montserrat"/>
              <a:sym typeface="Montserrat"/>
            </a:endParaRPr>
          </a:p>
        </p:txBody>
      </p:sp>
      <p:sp>
        <p:nvSpPr>
          <p:cNvPr id="76" name="Google Shape;76;p14"/>
          <p:cNvSpPr txBox="1"/>
          <p:nvPr/>
        </p:nvSpPr>
        <p:spPr>
          <a:xfrm>
            <a:off x="532000" y="4212425"/>
            <a:ext cx="454500" cy="4002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04</a:t>
            </a:r>
            <a:endParaRPr b="1">
              <a:solidFill>
                <a:schemeClr val="lt1"/>
              </a:solidFill>
              <a:latin typeface="Montserrat"/>
              <a:ea typeface="Montserrat"/>
              <a:cs typeface="Montserrat"/>
              <a:sym typeface="Montserrat"/>
            </a:endParaRPr>
          </a:p>
        </p:txBody>
      </p:sp>
      <p:pic>
        <p:nvPicPr>
          <p:cNvPr id="77" name="Google Shape;77;p14"/>
          <p:cNvPicPr preferRelativeResize="0"/>
          <p:nvPr/>
        </p:nvPicPr>
        <p:blipFill>
          <a:blip r:embed="rId3">
            <a:alphaModFix/>
          </a:blip>
          <a:stretch>
            <a:fillRect/>
          </a:stretch>
        </p:blipFill>
        <p:spPr>
          <a:xfrm>
            <a:off x="8457550" y="4457050"/>
            <a:ext cx="686450" cy="686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Customer Engagement</a:t>
            </a:r>
            <a:endParaRPr>
              <a:latin typeface="Montserrat SemiBold"/>
              <a:ea typeface="Montserrat SemiBold"/>
              <a:cs typeface="Montserrat SemiBold"/>
              <a:sym typeface="Montserrat SemiBold"/>
            </a:endParaRPr>
          </a:p>
        </p:txBody>
      </p:sp>
      <p:sp>
        <p:nvSpPr>
          <p:cNvPr id="243" name="Google Shape;243;p32"/>
          <p:cNvSpPr txBox="1"/>
          <p:nvPr>
            <p:ph idx="1" type="body"/>
          </p:nvPr>
        </p:nvSpPr>
        <p:spPr>
          <a:xfrm>
            <a:off x="387900" y="1316975"/>
            <a:ext cx="8368200" cy="9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latin typeface="Raleway Medium"/>
                <a:ea typeface="Raleway Medium"/>
                <a:cs typeface="Raleway Medium"/>
                <a:sym typeface="Raleway Medium"/>
              </a:rPr>
              <a:t>The most successful businesses are the businesses you want to sustain a relationship with. </a:t>
            </a:r>
            <a:r>
              <a:rPr lang="en" sz="1200">
                <a:latin typeface="Raleway Medium"/>
                <a:ea typeface="Raleway Medium"/>
                <a:cs typeface="Raleway Medium"/>
                <a:sym typeface="Raleway Medium"/>
              </a:rPr>
              <a:t>Keep the flywheel in motion by keeping the conversation going! Ensure Yembo is sending the right message to the right person at the right time, every time.</a:t>
            </a:r>
            <a:endParaRPr sz="1200">
              <a:latin typeface="Raleway Medium"/>
              <a:ea typeface="Raleway Medium"/>
              <a:cs typeface="Raleway Medium"/>
              <a:sym typeface="Raleway Medium"/>
            </a:endParaRPr>
          </a:p>
        </p:txBody>
      </p:sp>
      <p:sp>
        <p:nvSpPr>
          <p:cNvPr id="244" name="Google Shape;244;p32"/>
          <p:cNvSpPr txBox="1"/>
          <p:nvPr>
            <p:ph idx="2" type="body"/>
          </p:nvPr>
        </p:nvSpPr>
        <p:spPr>
          <a:xfrm>
            <a:off x="4682300" y="1921750"/>
            <a:ext cx="3999900" cy="2936700"/>
          </a:xfrm>
          <a:prstGeom prst="rect">
            <a:avLst/>
          </a:prstGeom>
        </p:spPr>
        <p:txBody>
          <a:bodyPr anchorCtr="0" anchor="t" bIns="91425" lIns="91425" spcFirstLastPara="1" rIns="91425" wrap="square" tIns="91425">
            <a:normAutofit lnSpcReduction="20000"/>
          </a:bodyPr>
          <a:lstStyle/>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Implement lead nurture campaigns for current Yembo customers. This can include info such as tips for engaging with clients, interesting thought leadership articles, or information on upsell opportunities.</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Building these relationships creates a solid foundation for customer relationships, which leads to case studies, reviews, and testimonials. Moreover, the more engaged your customers are, you continue to build your social proof.</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Leverage review sites like G2 and Capterra to increase your reach &amp; social proof.</a:t>
            </a:r>
            <a:endParaRPr sz="1200">
              <a:latin typeface="Raleway Medium"/>
              <a:ea typeface="Raleway Medium"/>
              <a:cs typeface="Raleway Medium"/>
              <a:sym typeface="Raleway Medium"/>
            </a:endParaRPr>
          </a:p>
        </p:txBody>
      </p:sp>
      <p:sp>
        <p:nvSpPr>
          <p:cNvPr id="245" name="Google Shape;245;p32"/>
          <p:cNvSpPr txBox="1"/>
          <p:nvPr>
            <p:ph idx="2" type="body"/>
          </p:nvPr>
        </p:nvSpPr>
        <p:spPr>
          <a:xfrm>
            <a:off x="459775" y="2132950"/>
            <a:ext cx="3999900" cy="25143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Raleway Medium"/>
              <a:buChar char="●"/>
            </a:pPr>
            <a:r>
              <a:rPr lang="en" sz="1200">
                <a:latin typeface="Raleway Medium"/>
                <a:ea typeface="Raleway Medium"/>
                <a:cs typeface="Raleway Medium"/>
                <a:sym typeface="Raleway Medium"/>
              </a:rPr>
              <a:t>Create a learning center that encourages users to find answers to questions they may not need to escalate to support.</a:t>
            </a:r>
            <a:br>
              <a:rPr lang="en" sz="1200">
                <a:latin typeface="Raleway Medium"/>
                <a:ea typeface="Raleway Medium"/>
                <a:cs typeface="Raleway Medium"/>
                <a:sym typeface="Raleway Medium"/>
              </a:rPr>
            </a:br>
            <a:endParaRPr sz="12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200">
                <a:latin typeface="Raleway Medium"/>
                <a:ea typeface="Raleway Medium"/>
                <a:cs typeface="Raleway Medium"/>
                <a:sym typeface="Raleway Medium"/>
              </a:rPr>
              <a:t>Provide tutorials &amp; knowledge base articles</a:t>
            </a:r>
            <a:br>
              <a:rPr lang="en" sz="1100">
                <a:latin typeface="Raleway Medium"/>
                <a:ea typeface="Raleway Medium"/>
                <a:cs typeface="Raleway Medium"/>
                <a:sym typeface="Raleway Medium"/>
              </a:rPr>
            </a:br>
            <a:endParaRPr sz="1100">
              <a:latin typeface="Raleway Medium"/>
              <a:ea typeface="Raleway Medium"/>
              <a:cs typeface="Raleway Medium"/>
              <a:sym typeface="Raleway Medium"/>
            </a:endParaRPr>
          </a:p>
          <a:p>
            <a:pPr indent="-298450" lvl="0" marL="457200" rtl="0" algn="l">
              <a:spcBef>
                <a:spcPts val="0"/>
              </a:spcBef>
              <a:spcAft>
                <a:spcPts val="0"/>
              </a:spcAft>
              <a:buSzPts val="1100"/>
              <a:buFont typeface="Raleway Medium"/>
              <a:buChar char="●"/>
            </a:pPr>
            <a:r>
              <a:rPr lang="en" sz="1200">
                <a:latin typeface="Raleway Medium"/>
                <a:ea typeface="Raleway Medium"/>
                <a:cs typeface="Raleway Medium"/>
                <a:sym typeface="Raleway Medium"/>
              </a:rPr>
              <a:t>Leverage a NPS to gauge the satisfaction of customers over time. Beyond Yembo creating a better user experience, this gives the dev team a pulse check on user feedback. Always be innovating!</a:t>
            </a:r>
            <a:endParaRPr sz="1100">
              <a:latin typeface="Raleway Medium"/>
              <a:ea typeface="Raleway Medium"/>
              <a:cs typeface="Raleway Medium"/>
              <a:sym typeface="Raleway Medium"/>
            </a:endParaRPr>
          </a:p>
        </p:txBody>
      </p:sp>
      <p:pic>
        <p:nvPicPr>
          <p:cNvPr id="246" name="Google Shape;246;p32"/>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3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2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2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200"/>
                                        <p:tgtEl>
                                          <p:spTgt spid="24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Getting Started</a:t>
            </a:r>
            <a:endParaRPr>
              <a:latin typeface="Montserrat SemiBold"/>
              <a:ea typeface="Montserrat SemiBold"/>
              <a:cs typeface="Montserrat SemiBold"/>
              <a:sym typeface="Montserrat SemiBold"/>
            </a:endParaRPr>
          </a:p>
        </p:txBody>
      </p:sp>
      <p:pic>
        <p:nvPicPr>
          <p:cNvPr id="252" name="Google Shape;252;p33"/>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387900" y="29787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The First 90 Days</a:t>
            </a:r>
            <a:endParaRPr>
              <a:latin typeface="Montserrat SemiBold"/>
              <a:ea typeface="Montserrat SemiBold"/>
              <a:cs typeface="Montserrat SemiBold"/>
              <a:sym typeface="Montserrat SemiBold"/>
            </a:endParaRPr>
          </a:p>
        </p:txBody>
      </p:sp>
      <p:cxnSp>
        <p:nvCxnSpPr>
          <p:cNvPr id="258" name="Google Shape;258;p34"/>
          <p:cNvCxnSpPr/>
          <p:nvPr/>
        </p:nvCxnSpPr>
        <p:spPr>
          <a:xfrm flipH="1" rot="10800000">
            <a:off x="724225" y="2867425"/>
            <a:ext cx="7580700" cy="14700"/>
          </a:xfrm>
          <a:prstGeom prst="straightConnector1">
            <a:avLst/>
          </a:prstGeom>
          <a:noFill/>
          <a:ln cap="flat" cmpd="sng" w="28575">
            <a:solidFill>
              <a:schemeClr val="accent5"/>
            </a:solidFill>
            <a:prstDash val="solid"/>
            <a:round/>
            <a:headEnd len="med" w="med" type="oval"/>
            <a:tailEnd len="med" w="med" type="oval"/>
          </a:ln>
        </p:spPr>
      </p:cxnSp>
      <p:sp>
        <p:nvSpPr>
          <p:cNvPr id="259" name="Google Shape;259;p34"/>
          <p:cNvSpPr txBox="1"/>
          <p:nvPr/>
        </p:nvSpPr>
        <p:spPr>
          <a:xfrm>
            <a:off x="768025" y="985075"/>
            <a:ext cx="1688700" cy="1730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1-2:  Onboarding</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Meet the Team</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Discovery Syncs</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Conduct </a:t>
            </a:r>
            <a:r>
              <a:rPr lang="en" sz="800" u="sng">
                <a:solidFill>
                  <a:schemeClr val="hlink"/>
                </a:solidFill>
                <a:latin typeface="Raleway Medium"/>
                <a:ea typeface="Raleway Medium"/>
                <a:cs typeface="Raleway Medium"/>
                <a:sym typeface="Raleway Medium"/>
                <a:hlinkClick r:id="rId3"/>
              </a:rPr>
              <a:t>Content Workshop</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sp>
        <p:nvSpPr>
          <p:cNvPr id="260" name="Google Shape;260;p34"/>
          <p:cNvSpPr txBox="1"/>
          <p:nvPr/>
        </p:nvSpPr>
        <p:spPr>
          <a:xfrm>
            <a:off x="1976700" y="3034375"/>
            <a:ext cx="1688700" cy="1772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3-4: Inbound Groundwork</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Create Official ICP</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Develop Buyer Personas</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Conduct SEO Audit + Competitive Industry Analysis</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sp>
        <p:nvSpPr>
          <p:cNvPr id="261" name="Google Shape;261;p34"/>
          <p:cNvSpPr txBox="1"/>
          <p:nvPr/>
        </p:nvSpPr>
        <p:spPr>
          <a:xfrm>
            <a:off x="3177675" y="985075"/>
            <a:ext cx="1762200" cy="1730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5-6: Sales Enablement</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Develop 3 SMART Goals in alignment with Sales team &amp; identify deal stage attributes</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Create nurture segmented by persona &amp; sales flow</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Create content strategy part 1: Quarterly focus, sprints/campaigns</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sp>
        <p:nvSpPr>
          <p:cNvPr id="262" name="Google Shape;262;p34"/>
          <p:cNvSpPr txBox="1"/>
          <p:nvPr/>
        </p:nvSpPr>
        <p:spPr>
          <a:xfrm>
            <a:off x="4222975" y="3034375"/>
            <a:ext cx="1762200" cy="1772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7-8: Content Strategy</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Create blogging calendar and first 15 blogging titles</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Stage &amp; publish persona nurtures</a:t>
            </a:r>
            <a:br>
              <a:rPr lang="en" sz="800">
                <a:latin typeface="Raleway Medium"/>
                <a:ea typeface="Raleway Medium"/>
                <a:cs typeface="Raleway Medium"/>
                <a:sym typeface="Raleway Medium"/>
              </a:rPr>
            </a:b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Optimize social media profiles</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sp>
        <p:nvSpPr>
          <p:cNvPr id="263" name="Google Shape;263;p34"/>
          <p:cNvSpPr txBox="1"/>
          <p:nvPr/>
        </p:nvSpPr>
        <p:spPr>
          <a:xfrm>
            <a:off x="5660825" y="985075"/>
            <a:ext cx="1666800" cy="1730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9-10:  Content Creation &amp; Metrics</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Outline blogs 1-2</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Creative brief for first premium content offer</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Create reporting dashboards in Hubspot</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sp>
        <p:nvSpPr>
          <p:cNvPr id="264" name="Google Shape;264;p34"/>
          <p:cNvSpPr txBox="1"/>
          <p:nvPr/>
        </p:nvSpPr>
        <p:spPr>
          <a:xfrm>
            <a:off x="6542750" y="3034375"/>
            <a:ext cx="1762200" cy="1730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b="1" lang="en" sz="800">
                <a:latin typeface="Raleway"/>
                <a:ea typeface="Raleway"/>
                <a:cs typeface="Raleway"/>
                <a:sym typeface="Raleway"/>
              </a:rPr>
            </a:br>
            <a:r>
              <a:rPr b="1" lang="en" sz="800">
                <a:latin typeface="Raleway"/>
                <a:ea typeface="Raleway"/>
                <a:cs typeface="Raleway"/>
                <a:sym typeface="Raleway"/>
              </a:rPr>
              <a:t>Week 11-12:  World Domination-- but seriously…</a:t>
            </a:r>
            <a:endParaRPr b="1" sz="800">
              <a:latin typeface="Raleway"/>
              <a:ea typeface="Raleway"/>
              <a:cs typeface="Raleway"/>
              <a:sym typeface="Raleway"/>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Publish blogs 1-2, outline blogs 3-4</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Begin drafting premium content offer</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800">
              <a:latin typeface="Raleway Medium"/>
              <a:ea typeface="Raleway Medium"/>
              <a:cs typeface="Raleway Medium"/>
              <a:sym typeface="Raleway Medium"/>
            </a:endParaRPr>
          </a:p>
          <a:p>
            <a:pPr indent="0" lvl="0" marL="0" rtl="0" algn="l">
              <a:spcBef>
                <a:spcPts val="0"/>
              </a:spcBef>
              <a:spcAft>
                <a:spcPts val="0"/>
              </a:spcAft>
              <a:buNone/>
            </a:pPr>
            <a:r>
              <a:rPr lang="en" sz="800">
                <a:latin typeface="Raleway Medium"/>
                <a:ea typeface="Raleway Medium"/>
                <a:cs typeface="Raleway Medium"/>
                <a:sym typeface="Raleway Medium"/>
              </a:rPr>
              <a:t>Integrate MarTech in Hubspot</a:t>
            </a:r>
            <a:endParaRPr sz="800">
              <a:latin typeface="Raleway Medium"/>
              <a:ea typeface="Raleway Medium"/>
              <a:cs typeface="Raleway Medium"/>
              <a:sym typeface="Raleway Medium"/>
            </a:endParaRPr>
          </a:p>
          <a:p>
            <a:pPr indent="0" lvl="0" marL="0" rtl="0" algn="l">
              <a:spcBef>
                <a:spcPts val="0"/>
              </a:spcBef>
              <a:spcAft>
                <a:spcPts val="0"/>
              </a:spcAft>
              <a:buNone/>
            </a:pPr>
            <a:r>
              <a:t/>
            </a:r>
            <a:endParaRPr sz="1200">
              <a:latin typeface="Raleway Medium"/>
              <a:ea typeface="Raleway Medium"/>
              <a:cs typeface="Raleway Medium"/>
              <a:sym typeface="Raleway Medium"/>
            </a:endParaRPr>
          </a:p>
        </p:txBody>
      </p:sp>
      <p:pic>
        <p:nvPicPr>
          <p:cNvPr id="265" name="Google Shape;265;p34"/>
          <p:cNvPicPr preferRelativeResize="0"/>
          <p:nvPr/>
        </p:nvPicPr>
        <p:blipFill>
          <a:blip r:embed="rId4">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Questions?</a:t>
            </a:r>
            <a:endParaRPr>
              <a:latin typeface="Montserrat SemiBold"/>
              <a:ea typeface="Montserrat SemiBold"/>
              <a:cs typeface="Montserrat SemiBold"/>
              <a:sym typeface="Montserrat SemiBold"/>
            </a:endParaRPr>
          </a:p>
        </p:txBody>
      </p:sp>
      <p:pic>
        <p:nvPicPr>
          <p:cNvPr id="271" name="Google Shape;271;p35"/>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49800" y="635825"/>
            <a:ext cx="443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00">
                <a:latin typeface="Montserrat"/>
                <a:ea typeface="Montserrat"/>
                <a:cs typeface="Montserrat"/>
                <a:sym typeface="Montserrat"/>
              </a:rPr>
              <a:t>Current State and Goals</a:t>
            </a:r>
            <a:endParaRPr sz="3400">
              <a:latin typeface="Montserrat"/>
              <a:ea typeface="Montserrat"/>
              <a:cs typeface="Montserrat"/>
              <a:sym typeface="Montserrat"/>
            </a:endParaRPr>
          </a:p>
        </p:txBody>
      </p:sp>
      <p:sp>
        <p:nvSpPr>
          <p:cNvPr id="83" name="Google Shape;83;p15"/>
          <p:cNvSpPr txBox="1"/>
          <p:nvPr>
            <p:ph idx="1" type="body"/>
          </p:nvPr>
        </p:nvSpPr>
        <p:spPr>
          <a:xfrm>
            <a:off x="133800" y="1489825"/>
            <a:ext cx="4438200" cy="334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Raleway"/>
              <a:buChar char="●"/>
            </a:pPr>
            <a:r>
              <a:rPr lang="en">
                <a:latin typeface="Raleway"/>
                <a:ea typeface="Raleway"/>
                <a:cs typeface="Raleway"/>
                <a:sym typeface="Raleway"/>
              </a:rPr>
              <a:t>Yembo is in the startup phase of growth.</a:t>
            </a:r>
            <a:endParaRPr>
              <a:latin typeface="Raleway"/>
              <a:ea typeface="Raleway"/>
              <a:cs typeface="Raleway"/>
              <a:sym typeface="Raleway"/>
            </a:endParaRPr>
          </a:p>
          <a:p>
            <a:pPr indent="-317500" lvl="0" marL="457200" rtl="0" algn="l">
              <a:spcBef>
                <a:spcPts val="0"/>
              </a:spcBef>
              <a:spcAft>
                <a:spcPts val="0"/>
              </a:spcAft>
              <a:buSzPts val="1400"/>
              <a:buFont typeface="Raleway"/>
              <a:buChar char="●"/>
            </a:pPr>
            <a:r>
              <a:rPr lang="en">
                <a:latin typeface="Raleway"/>
                <a:ea typeface="Raleway"/>
                <a:cs typeface="Raleway"/>
                <a:sym typeface="Raleway"/>
              </a:rPr>
              <a:t>Yembo is aiming to add $4M in ARR in 2022.</a:t>
            </a:r>
            <a:endParaRPr>
              <a:latin typeface="Raleway"/>
              <a:ea typeface="Raleway"/>
              <a:cs typeface="Raleway"/>
              <a:sym typeface="Raleway"/>
            </a:endParaRPr>
          </a:p>
          <a:p>
            <a:pPr indent="-304800" lvl="1" marL="914400" rtl="0" algn="l">
              <a:spcBef>
                <a:spcPts val="0"/>
              </a:spcBef>
              <a:spcAft>
                <a:spcPts val="0"/>
              </a:spcAft>
              <a:buSzPts val="1200"/>
              <a:buFont typeface="Raleway"/>
              <a:buChar char="○"/>
            </a:pPr>
            <a:r>
              <a:rPr lang="en">
                <a:latin typeface="Raleway"/>
                <a:ea typeface="Raleway"/>
                <a:cs typeface="Raleway"/>
                <a:sym typeface="Raleway"/>
              </a:rPr>
              <a:t>Sales team has segmented obtainable market </a:t>
            </a:r>
            <a:endParaRPr>
              <a:latin typeface="Raleway"/>
              <a:ea typeface="Raleway"/>
              <a:cs typeface="Raleway"/>
              <a:sym typeface="Raleway"/>
            </a:endParaRPr>
          </a:p>
          <a:p>
            <a:pPr indent="-304800" lvl="1" marL="914400" rtl="0" algn="l">
              <a:spcBef>
                <a:spcPts val="0"/>
              </a:spcBef>
              <a:spcAft>
                <a:spcPts val="0"/>
              </a:spcAft>
              <a:buSzPts val="1200"/>
              <a:buFont typeface="Raleway"/>
              <a:buChar char="○"/>
            </a:pPr>
            <a:r>
              <a:rPr lang="en">
                <a:latin typeface="Raleway"/>
                <a:ea typeface="Raleway"/>
                <a:cs typeface="Raleway"/>
                <a:sym typeface="Raleway"/>
              </a:rPr>
              <a:t>Sales team has indicated 2022 focus of moving companies</a:t>
            </a:r>
            <a:endParaRPr>
              <a:latin typeface="Raleway"/>
              <a:ea typeface="Raleway"/>
              <a:cs typeface="Raleway"/>
              <a:sym typeface="Raleway"/>
            </a:endParaRPr>
          </a:p>
          <a:p>
            <a:pPr indent="-304800" lvl="1" marL="914400" rtl="0" algn="l">
              <a:spcBef>
                <a:spcPts val="0"/>
              </a:spcBef>
              <a:spcAft>
                <a:spcPts val="0"/>
              </a:spcAft>
              <a:buSzPts val="1200"/>
              <a:buFont typeface="Raleway"/>
              <a:buChar char="○"/>
            </a:pPr>
            <a:r>
              <a:rPr lang="en">
                <a:latin typeface="Raleway"/>
                <a:ea typeface="Raleway"/>
                <a:cs typeface="Raleway"/>
                <a:sym typeface="Raleway"/>
              </a:rPr>
              <a:t>Dev team is beta testing functionality that will expand Yembo’s market to include insurance providers</a:t>
            </a:r>
            <a:endParaRPr>
              <a:latin typeface="Raleway"/>
              <a:ea typeface="Raleway"/>
              <a:cs typeface="Raleway"/>
              <a:sym typeface="Raleway"/>
            </a:endParaRPr>
          </a:p>
          <a:p>
            <a:pPr indent="-317500" lvl="0" marL="457200" rtl="0" algn="l">
              <a:spcBef>
                <a:spcPts val="0"/>
              </a:spcBef>
              <a:spcAft>
                <a:spcPts val="0"/>
              </a:spcAft>
              <a:buSzPts val="1400"/>
              <a:buFont typeface="Raleway"/>
              <a:buChar char="●"/>
            </a:pPr>
            <a:r>
              <a:rPr lang="en">
                <a:latin typeface="Raleway"/>
                <a:ea typeface="Raleway"/>
                <a:cs typeface="Raleway"/>
                <a:sym typeface="Raleway"/>
              </a:rPr>
              <a:t>Yembo needs to drive brand awareness, and generate quality leads.</a:t>
            </a:r>
            <a:endParaRPr>
              <a:latin typeface="Raleway"/>
              <a:ea typeface="Raleway"/>
              <a:cs typeface="Raleway"/>
              <a:sym typeface="Raleway"/>
            </a:endParaRPr>
          </a:p>
          <a:p>
            <a:pPr indent="-317500" lvl="0" marL="457200" rtl="0" algn="l">
              <a:spcBef>
                <a:spcPts val="0"/>
              </a:spcBef>
              <a:spcAft>
                <a:spcPts val="0"/>
              </a:spcAft>
              <a:buSzPts val="1400"/>
              <a:buFont typeface="Raleway"/>
              <a:buChar char="●"/>
            </a:pPr>
            <a:r>
              <a:rPr lang="en">
                <a:latin typeface="Raleway"/>
                <a:ea typeface="Raleway"/>
                <a:cs typeface="Raleway"/>
                <a:sym typeface="Raleway"/>
              </a:rPr>
              <a:t>Yembo needs to create a marketing strategy that includes inbound and ABM marketing.</a:t>
            </a:r>
            <a:endParaRPr>
              <a:latin typeface="Raleway"/>
              <a:ea typeface="Raleway"/>
              <a:cs typeface="Raleway"/>
              <a:sym typeface="Raleway"/>
            </a:endParaRPr>
          </a:p>
        </p:txBody>
      </p:sp>
      <p:sp>
        <p:nvSpPr>
          <p:cNvPr id="84" name="Google Shape;84;p15"/>
          <p:cNvSpPr txBox="1"/>
          <p:nvPr>
            <p:ph idx="2" type="body"/>
          </p:nvPr>
        </p:nvSpPr>
        <p:spPr>
          <a:xfrm>
            <a:off x="5144100" y="0"/>
            <a:ext cx="3999900" cy="5143500"/>
          </a:xfrm>
          <a:prstGeom prst="rect">
            <a:avLst/>
          </a:prstGeom>
          <a:solidFill>
            <a:srgbClr val="666666"/>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latin typeface="Montserrat Medium"/>
              <a:ea typeface="Montserrat Medium"/>
              <a:cs typeface="Montserrat Medium"/>
              <a:sym typeface="Montserrat Medium"/>
            </a:endParaRPr>
          </a:p>
          <a:p>
            <a:pPr indent="0" lvl="0" marL="0" rtl="0" algn="l">
              <a:spcBef>
                <a:spcPts val="1200"/>
              </a:spcBef>
              <a:spcAft>
                <a:spcPts val="0"/>
              </a:spcAft>
              <a:buNone/>
            </a:pPr>
            <a:r>
              <a:t/>
            </a:r>
            <a:endParaRPr sz="2000">
              <a:latin typeface="Montserrat Medium"/>
              <a:ea typeface="Montserrat Medium"/>
              <a:cs typeface="Montserrat Medium"/>
              <a:sym typeface="Montserrat Medium"/>
            </a:endParaRPr>
          </a:p>
          <a:p>
            <a:pPr indent="0" lvl="0" marL="0" rtl="0" algn="l">
              <a:spcBef>
                <a:spcPts val="1200"/>
              </a:spcBef>
              <a:spcAft>
                <a:spcPts val="1200"/>
              </a:spcAft>
              <a:buNone/>
            </a:pPr>
            <a:r>
              <a:rPr lang="en" sz="2000">
                <a:latin typeface="Montserrat Medium"/>
                <a:ea typeface="Montserrat Medium"/>
                <a:cs typeface="Montserrat Medium"/>
                <a:sym typeface="Montserrat Medium"/>
              </a:rPr>
              <a:t>Yembo needs to </a:t>
            </a:r>
            <a:r>
              <a:rPr lang="en" sz="2000">
                <a:highlight>
                  <a:schemeClr val="accent5"/>
                </a:highlight>
                <a:latin typeface="Montserrat Medium"/>
                <a:ea typeface="Montserrat Medium"/>
                <a:cs typeface="Montserrat Medium"/>
                <a:sym typeface="Montserrat Medium"/>
              </a:rPr>
              <a:t>optimize digital strategy and develop a repeatable marketing process</a:t>
            </a:r>
            <a:r>
              <a:rPr lang="en" sz="2000">
                <a:latin typeface="Montserrat Medium"/>
                <a:ea typeface="Montserrat Medium"/>
                <a:cs typeface="Montserrat Medium"/>
                <a:sym typeface="Montserrat Medium"/>
              </a:rPr>
              <a:t> to build awareness within the market, generate MQL/SQLs for sales team, and tell a story that nurtures leads through the sales funnel.</a:t>
            </a:r>
            <a:endParaRPr sz="2000">
              <a:latin typeface="Montserrat Medium"/>
              <a:ea typeface="Montserrat Medium"/>
              <a:cs typeface="Montserrat Medium"/>
              <a:sym typeface="Montserrat Medium"/>
            </a:endParaRPr>
          </a:p>
        </p:txBody>
      </p:sp>
      <p:pic>
        <p:nvPicPr>
          <p:cNvPr id="85" name="Google Shape;85;p15"/>
          <p:cNvPicPr preferRelativeResize="0"/>
          <p:nvPr/>
        </p:nvPicPr>
        <p:blipFill>
          <a:blip r:embed="rId3">
            <a:alphaModFix/>
          </a:blip>
          <a:stretch>
            <a:fillRect/>
          </a:stretch>
        </p:blipFill>
        <p:spPr>
          <a:xfrm>
            <a:off x="0" y="4457050"/>
            <a:ext cx="686450" cy="68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4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4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4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4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400"/>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400"/>
                                        <p:tgtEl>
                                          <p:spTgt spid="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animEffect filter="fade" transition="in">
                                      <p:cBhvr>
                                        <p:cTn dur="400"/>
                                        <p:tgtEl>
                                          <p:spTgt spid="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3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472975"/>
            <a:ext cx="59235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600">
                <a:latin typeface="Montserrat"/>
                <a:ea typeface="Montserrat"/>
                <a:cs typeface="Montserrat"/>
                <a:sym typeface="Montserrat"/>
              </a:rPr>
              <a:t>Marketing</a:t>
            </a:r>
            <a:r>
              <a:rPr b="1" lang="en" sz="2600">
                <a:latin typeface="Montserrat"/>
                <a:ea typeface="Montserrat"/>
                <a:cs typeface="Montserrat"/>
                <a:sym typeface="Montserrat"/>
              </a:rPr>
              <a:t> Goals</a:t>
            </a:r>
            <a:endParaRPr b="1" sz="2600">
              <a:latin typeface="Montserrat"/>
              <a:ea typeface="Montserrat"/>
              <a:cs typeface="Montserrat"/>
              <a:sym typeface="Montserrat"/>
            </a:endParaRPr>
          </a:p>
        </p:txBody>
      </p:sp>
      <p:sp>
        <p:nvSpPr>
          <p:cNvPr id="91" name="Google Shape;91;p16"/>
          <p:cNvSpPr txBox="1"/>
          <p:nvPr>
            <p:ph idx="1" type="body"/>
          </p:nvPr>
        </p:nvSpPr>
        <p:spPr>
          <a:xfrm>
            <a:off x="151650" y="1389600"/>
            <a:ext cx="2808000" cy="3179400"/>
          </a:xfrm>
          <a:prstGeom prst="rect">
            <a:avLst/>
          </a:prstGeom>
          <a:solidFill>
            <a:schemeClr val="accent5"/>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a:highlight>
                  <a:schemeClr val="accent4"/>
                </a:highlight>
                <a:latin typeface="Montserrat"/>
                <a:ea typeface="Montserrat"/>
                <a:cs typeface="Montserrat"/>
                <a:sym typeface="Montserrat"/>
              </a:rPr>
              <a:t>GOAL 1</a:t>
            </a:r>
            <a:endParaRPr b="1">
              <a:highlight>
                <a:schemeClr val="accent4"/>
              </a:highlight>
              <a:latin typeface="Montserrat"/>
              <a:ea typeface="Montserrat"/>
              <a:cs typeface="Montserrat"/>
              <a:sym typeface="Montserrat"/>
            </a:endParaRPr>
          </a:p>
          <a:p>
            <a:pPr indent="0" lvl="0" marL="0" rtl="0" algn="ctr">
              <a:spcBef>
                <a:spcPts val="1200"/>
              </a:spcBef>
              <a:spcAft>
                <a:spcPts val="1200"/>
              </a:spcAft>
              <a:buNone/>
            </a:pPr>
            <a:r>
              <a:rPr b="1" lang="en">
                <a:solidFill>
                  <a:schemeClr val="lt1"/>
                </a:solidFill>
                <a:latin typeface="Montserrat"/>
                <a:ea typeface="Montserrat"/>
                <a:cs typeface="Montserrat"/>
                <a:sym typeface="Montserrat"/>
              </a:rPr>
              <a:t>Increase organic traffic by 10 percent QoQ</a:t>
            </a:r>
            <a:endParaRPr b="1">
              <a:solidFill>
                <a:schemeClr val="lt1"/>
              </a:solidFill>
              <a:latin typeface="Montserrat"/>
              <a:ea typeface="Montserrat"/>
              <a:cs typeface="Montserrat"/>
              <a:sym typeface="Montserrat"/>
            </a:endParaRPr>
          </a:p>
        </p:txBody>
      </p:sp>
      <p:sp>
        <p:nvSpPr>
          <p:cNvPr id="92" name="Google Shape;92;p16"/>
          <p:cNvSpPr txBox="1"/>
          <p:nvPr>
            <p:ph idx="1" type="body"/>
          </p:nvPr>
        </p:nvSpPr>
        <p:spPr>
          <a:xfrm>
            <a:off x="3113350" y="1389600"/>
            <a:ext cx="2808000" cy="3179400"/>
          </a:xfrm>
          <a:prstGeom prst="rect">
            <a:avLst/>
          </a:prstGeom>
          <a:solidFill>
            <a:schemeClr val="accent5"/>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a:highlight>
                  <a:schemeClr val="accent4"/>
                </a:highlight>
                <a:latin typeface="Montserrat"/>
                <a:ea typeface="Montserrat"/>
                <a:cs typeface="Montserrat"/>
                <a:sym typeface="Montserrat"/>
              </a:rPr>
              <a:t>GOAL 2</a:t>
            </a:r>
            <a:endParaRPr b="1">
              <a:highlight>
                <a:schemeClr val="accent4"/>
              </a:highlight>
              <a:latin typeface="Montserrat"/>
              <a:ea typeface="Montserrat"/>
              <a:cs typeface="Montserrat"/>
              <a:sym typeface="Montserrat"/>
            </a:endParaRPr>
          </a:p>
          <a:p>
            <a:pPr indent="0" lvl="0" marL="0" rtl="0" algn="ctr">
              <a:spcBef>
                <a:spcPts val="1200"/>
              </a:spcBef>
              <a:spcAft>
                <a:spcPts val="1200"/>
              </a:spcAft>
              <a:buNone/>
            </a:pPr>
            <a:r>
              <a:rPr b="1" lang="en" sz="1000">
                <a:solidFill>
                  <a:schemeClr val="lt1"/>
                </a:solidFill>
                <a:latin typeface="Montserrat"/>
                <a:ea typeface="Montserrat"/>
                <a:cs typeface="Montserrat"/>
                <a:sym typeface="Montserrat"/>
              </a:rPr>
              <a:t>Create a lead nurturing program that scores leads, walks them through the buyer’s journey, and hand off to sales</a:t>
            </a:r>
            <a:endParaRPr b="1" sz="1000">
              <a:solidFill>
                <a:schemeClr val="lt1"/>
              </a:solidFill>
              <a:latin typeface="Montserrat"/>
              <a:ea typeface="Montserrat"/>
              <a:cs typeface="Montserrat"/>
              <a:sym typeface="Montserrat"/>
            </a:endParaRPr>
          </a:p>
        </p:txBody>
      </p:sp>
      <p:sp>
        <p:nvSpPr>
          <p:cNvPr id="93" name="Google Shape;93;p16"/>
          <p:cNvSpPr txBox="1"/>
          <p:nvPr>
            <p:ph idx="1" type="body"/>
          </p:nvPr>
        </p:nvSpPr>
        <p:spPr>
          <a:xfrm>
            <a:off x="6075050" y="1389600"/>
            <a:ext cx="2808000" cy="3179400"/>
          </a:xfrm>
          <a:prstGeom prst="rect">
            <a:avLst/>
          </a:prstGeom>
          <a:solidFill>
            <a:schemeClr val="accent5"/>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FFFFFF"/>
                </a:solidFill>
                <a:highlight>
                  <a:schemeClr val="accent4"/>
                </a:highlight>
                <a:latin typeface="Montserrat"/>
                <a:ea typeface="Montserrat"/>
                <a:cs typeface="Montserrat"/>
                <a:sym typeface="Montserrat"/>
              </a:rPr>
              <a:t>GOAL 3</a:t>
            </a:r>
            <a:endParaRPr b="1">
              <a:solidFill>
                <a:srgbClr val="FFFFFF"/>
              </a:solidFill>
              <a:highlight>
                <a:schemeClr val="accent4"/>
              </a:highlight>
              <a:latin typeface="Montserrat"/>
              <a:ea typeface="Montserrat"/>
              <a:cs typeface="Montserrat"/>
              <a:sym typeface="Montserrat"/>
            </a:endParaRPr>
          </a:p>
          <a:p>
            <a:pPr indent="0" lvl="0" marL="0" rtl="0" algn="ctr">
              <a:spcBef>
                <a:spcPts val="1200"/>
              </a:spcBef>
              <a:spcAft>
                <a:spcPts val="1200"/>
              </a:spcAft>
              <a:buNone/>
            </a:pPr>
            <a:r>
              <a:rPr b="1" lang="en" sz="1100">
                <a:solidFill>
                  <a:schemeClr val="lt1"/>
                </a:solidFill>
                <a:latin typeface="Montserrat"/>
                <a:ea typeface="Montserrat"/>
                <a:cs typeface="Montserrat"/>
                <a:sym typeface="Montserrat"/>
              </a:rPr>
              <a:t>Generate $2M in revenue via MQLs in 2022-23</a:t>
            </a:r>
            <a:endParaRPr b="1" sz="1100">
              <a:solidFill>
                <a:schemeClr val="lt1"/>
              </a:solidFill>
              <a:latin typeface="Montserrat"/>
              <a:ea typeface="Montserrat"/>
              <a:cs typeface="Montserrat"/>
              <a:sym typeface="Montserrat"/>
            </a:endParaRPr>
          </a:p>
        </p:txBody>
      </p:sp>
      <p:sp>
        <p:nvSpPr>
          <p:cNvPr id="94" name="Google Shape;94;p16"/>
          <p:cNvSpPr txBox="1"/>
          <p:nvPr/>
        </p:nvSpPr>
        <p:spPr>
          <a:xfrm>
            <a:off x="3273400" y="2512275"/>
            <a:ext cx="2487900" cy="1877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FFFFFF"/>
              </a:buClr>
              <a:buSzPts val="1000"/>
              <a:buFont typeface="Raleway Medium"/>
              <a:buChar char="●"/>
            </a:pPr>
            <a:r>
              <a:rPr lang="en" sz="1000">
                <a:solidFill>
                  <a:srgbClr val="FFFFFF"/>
                </a:solidFill>
                <a:latin typeface="Raleway Medium"/>
                <a:ea typeface="Raleway Medium"/>
                <a:cs typeface="Raleway Medium"/>
                <a:sym typeface="Raleway Medium"/>
              </a:rPr>
              <a:t>Set up lead scoring </a:t>
            </a:r>
            <a:r>
              <a:rPr lang="en" sz="1000">
                <a:solidFill>
                  <a:srgbClr val="FFFFFF"/>
                </a:solidFill>
                <a:latin typeface="Raleway Medium"/>
                <a:ea typeface="Raleway Medium"/>
                <a:cs typeface="Raleway Medium"/>
                <a:sym typeface="Raleway Medium"/>
              </a:rPr>
              <a:t>&amp; identify buyer personas</a:t>
            </a:r>
            <a:endParaRPr sz="1000">
              <a:solidFill>
                <a:srgbClr val="FFFFFF"/>
              </a:solidFill>
              <a:latin typeface="Raleway Medium"/>
              <a:ea typeface="Raleway Medium"/>
              <a:cs typeface="Raleway Medium"/>
              <a:sym typeface="Raleway Medium"/>
            </a:endParaRPr>
          </a:p>
          <a:p>
            <a:pPr indent="0" lvl="0" marL="457200" rtl="0" algn="l">
              <a:spcBef>
                <a:spcPts val="0"/>
              </a:spcBef>
              <a:spcAft>
                <a:spcPts val="0"/>
              </a:spcAft>
              <a:buNone/>
            </a:pPr>
            <a:r>
              <a:t/>
            </a:r>
            <a:endParaRPr sz="1000">
              <a:solidFill>
                <a:srgbClr val="FFFFFF"/>
              </a:solidFill>
              <a:latin typeface="Raleway Medium"/>
              <a:ea typeface="Raleway Medium"/>
              <a:cs typeface="Raleway Medium"/>
              <a:sym typeface="Raleway Medium"/>
            </a:endParaRPr>
          </a:p>
          <a:p>
            <a:pPr indent="-292100" lvl="0" marL="457200" rtl="0" algn="l">
              <a:spcBef>
                <a:spcPts val="0"/>
              </a:spcBef>
              <a:spcAft>
                <a:spcPts val="0"/>
              </a:spcAft>
              <a:buClr>
                <a:srgbClr val="FFFFFF"/>
              </a:buClr>
              <a:buSzPts val="1000"/>
              <a:buFont typeface="Raleway Medium"/>
              <a:buChar char="●"/>
            </a:pPr>
            <a:r>
              <a:rPr lang="en" sz="1000">
                <a:solidFill>
                  <a:srgbClr val="FFFFFF"/>
                </a:solidFill>
                <a:latin typeface="Raleway Medium"/>
                <a:ea typeface="Raleway Medium"/>
                <a:cs typeface="Raleway Medium"/>
                <a:sym typeface="Raleway Medium"/>
              </a:rPr>
              <a:t>Create nurture programs for each persona</a:t>
            </a:r>
            <a:endParaRPr sz="1000">
              <a:solidFill>
                <a:srgbClr val="FFFFFF"/>
              </a:solidFill>
              <a:latin typeface="Raleway Medium"/>
              <a:ea typeface="Raleway Medium"/>
              <a:cs typeface="Raleway Medium"/>
              <a:sym typeface="Raleway Medium"/>
            </a:endParaRPr>
          </a:p>
          <a:p>
            <a:pPr indent="0" lvl="0" marL="457200" rtl="0" algn="l">
              <a:spcBef>
                <a:spcPts val="0"/>
              </a:spcBef>
              <a:spcAft>
                <a:spcPts val="0"/>
              </a:spcAft>
              <a:buNone/>
            </a:pPr>
            <a:r>
              <a:t/>
            </a:r>
            <a:endParaRPr sz="1000">
              <a:solidFill>
                <a:srgbClr val="FFFFFF"/>
              </a:solidFill>
              <a:latin typeface="Raleway Medium"/>
              <a:ea typeface="Raleway Medium"/>
              <a:cs typeface="Raleway Medium"/>
              <a:sym typeface="Raleway Medium"/>
            </a:endParaRPr>
          </a:p>
          <a:p>
            <a:pPr indent="-292100" lvl="0" marL="457200" rtl="0" algn="l">
              <a:spcBef>
                <a:spcPts val="0"/>
              </a:spcBef>
              <a:spcAft>
                <a:spcPts val="0"/>
              </a:spcAft>
              <a:buClr>
                <a:srgbClr val="FFFFFF"/>
              </a:buClr>
              <a:buSzPts val="1000"/>
              <a:buFont typeface="Raleway Medium"/>
              <a:buChar char="●"/>
            </a:pPr>
            <a:r>
              <a:rPr lang="en" sz="1000">
                <a:solidFill>
                  <a:srgbClr val="FFFFFF"/>
                </a:solidFill>
                <a:latin typeface="Raleway Medium"/>
                <a:ea typeface="Raleway Medium"/>
                <a:cs typeface="Raleway Medium"/>
                <a:sym typeface="Raleway Medium"/>
              </a:rPr>
              <a:t>Build content offers relevant to each buyer persona</a:t>
            </a:r>
            <a:endParaRPr sz="1000">
              <a:solidFill>
                <a:srgbClr val="FFFFFF"/>
              </a:solidFill>
              <a:latin typeface="Raleway Medium"/>
              <a:ea typeface="Raleway Medium"/>
              <a:cs typeface="Raleway Medium"/>
              <a:sym typeface="Raleway Medium"/>
            </a:endParaRPr>
          </a:p>
          <a:p>
            <a:pPr indent="0" lvl="0" marL="457200" rtl="0" algn="l">
              <a:spcBef>
                <a:spcPts val="0"/>
              </a:spcBef>
              <a:spcAft>
                <a:spcPts val="0"/>
              </a:spcAft>
              <a:buNone/>
            </a:pPr>
            <a:r>
              <a:t/>
            </a:r>
            <a:endParaRPr sz="1000">
              <a:solidFill>
                <a:srgbClr val="FFFFFF"/>
              </a:solidFill>
              <a:latin typeface="Raleway Medium"/>
              <a:ea typeface="Raleway Medium"/>
              <a:cs typeface="Raleway Medium"/>
              <a:sym typeface="Raleway Medium"/>
            </a:endParaRPr>
          </a:p>
          <a:p>
            <a:pPr indent="-292100" lvl="0" marL="457200" rtl="0" algn="l">
              <a:spcBef>
                <a:spcPts val="0"/>
              </a:spcBef>
              <a:spcAft>
                <a:spcPts val="0"/>
              </a:spcAft>
              <a:buClr>
                <a:srgbClr val="FFFFFF"/>
              </a:buClr>
              <a:buSzPts val="1000"/>
              <a:buFont typeface="Raleway Medium"/>
              <a:buChar char="●"/>
            </a:pPr>
            <a:r>
              <a:rPr lang="en" sz="1000">
                <a:solidFill>
                  <a:srgbClr val="FFFFFF"/>
                </a:solidFill>
                <a:latin typeface="Raleway Medium"/>
                <a:ea typeface="Raleway Medium"/>
                <a:cs typeface="Raleway Medium"/>
                <a:sym typeface="Raleway Medium"/>
              </a:rPr>
              <a:t>Unify Yembo’s Martech for Sales/Marketing data</a:t>
            </a:r>
            <a:endParaRPr sz="1000">
              <a:solidFill>
                <a:srgbClr val="FFFFFF"/>
              </a:solidFill>
              <a:latin typeface="Raleway Medium"/>
              <a:ea typeface="Raleway Medium"/>
              <a:cs typeface="Raleway Medium"/>
              <a:sym typeface="Raleway Medium"/>
            </a:endParaRPr>
          </a:p>
        </p:txBody>
      </p:sp>
      <p:sp>
        <p:nvSpPr>
          <p:cNvPr id="95" name="Google Shape;95;p16"/>
          <p:cNvSpPr txBox="1"/>
          <p:nvPr/>
        </p:nvSpPr>
        <p:spPr>
          <a:xfrm>
            <a:off x="6235100" y="2389125"/>
            <a:ext cx="2487900" cy="2124000"/>
          </a:xfrm>
          <a:prstGeom prst="rect">
            <a:avLst/>
          </a:prstGeom>
          <a:noFill/>
          <a:ln>
            <a:noFill/>
          </a:ln>
        </p:spPr>
        <p:txBody>
          <a:bodyPr anchorCtr="0" anchor="t" bIns="91425" lIns="91425" spcFirstLastPara="1" rIns="91425" wrap="square" tIns="91425">
            <a:spAutoFit/>
          </a:bodyPr>
          <a:lstStyle/>
          <a:p>
            <a:pPr indent="-285750" lvl="0" marL="457200" rtl="0" algn="l">
              <a:spcBef>
                <a:spcPts val="0"/>
              </a:spcBef>
              <a:spcAft>
                <a:spcPts val="0"/>
              </a:spcAft>
              <a:buClr>
                <a:srgbClr val="FFFFFF"/>
              </a:buClr>
              <a:buSzPts val="900"/>
              <a:buFont typeface="Raleway Medium"/>
              <a:buChar char="●"/>
            </a:pPr>
            <a:r>
              <a:rPr lang="en" sz="900">
                <a:solidFill>
                  <a:srgbClr val="FFFFFF"/>
                </a:solidFill>
                <a:latin typeface="Raleway Medium"/>
                <a:ea typeface="Raleway Medium"/>
                <a:cs typeface="Raleway Medium"/>
                <a:sym typeface="Raleway Medium"/>
              </a:rPr>
              <a:t>Create a robust SEO-driven content library, including premium offers, blogging, social media, etc</a:t>
            </a:r>
            <a:endParaRPr sz="900">
              <a:solidFill>
                <a:srgbClr val="FFFFFF"/>
              </a:solidFill>
              <a:latin typeface="Raleway Medium"/>
              <a:ea typeface="Raleway Medium"/>
              <a:cs typeface="Raleway Medium"/>
              <a:sym typeface="Raleway Medium"/>
            </a:endParaRPr>
          </a:p>
          <a:p>
            <a:pPr indent="0" lvl="0" marL="457200" rtl="0" algn="l">
              <a:spcBef>
                <a:spcPts val="0"/>
              </a:spcBef>
              <a:spcAft>
                <a:spcPts val="0"/>
              </a:spcAft>
              <a:buNone/>
            </a:pPr>
            <a:r>
              <a:t/>
            </a:r>
            <a:endParaRPr sz="900">
              <a:solidFill>
                <a:srgbClr val="FFFFFF"/>
              </a:solidFill>
              <a:latin typeface="Raleway Medium"/>
              <a:ea typeface="Raleway Medium"/>
              <a:cs typeface="Raleway Medium"/>
              <a:sym typeface="Raleway Medium"/>
            </a:endParaRPr>
          </a:p>
          <a:p>
            <a:pPr indent="-285750" lvl="0" marL="457200" rtl="0" algn="l">
              <a:spcBef>
                <a:spcPts val="0"/>
              </a:spcBef>
              <a:spcAft>
                <a:spcPts val="0"/>
              </a:spcAft>
              <a:buClr>
                <a:srgbClr val="FFFFFF"/>
              </a:buClr>
              <a:buSzPts val="900"/>
              <a:buFont typeface="Raleway Medium"/>
              <a:buChar char="●"/>
            </a:pPr>
            <a:r>
              <a:rPr lang="en" sz="900">
                <a:solidFill>
                  <a:srgbClr val="FFFFFF"/>
                </a:solidFill>
                <a:latin typeface="Raleway Medium"/>
                <a:ea typeface="Raleway Medium"/>
                <a:cs typeface="Raleway Medium"/>
                <a:sym typeface="Raleway Medium"/>
              </a:rPr>
              <a:t>Create multiple conversion points on site pages and within content offers, including CTA sets, landing pages, and lead flow forms</a:t>
            </a:r>
            <a:endParaRPr sz="900">
              <a:solidFill>
                <a:srgbClr val="FFFFFF"/>
              </a:solidFill>
              <a:latin typeface="Raleway Medium"/>
              <a:ea typeface="Raleway Medium"/>
              <a:cs typeface="Raleway Medium"/>
              <a:sym typeface="Raleway Medium"/>
            </a:endParaRPr>
          </a:p>
          <a:p>
            <a:pPr indent="0" lvl="0" marL="457200" rtl="0" algn="l">
              <a:spcBef>
                <a:spcPts val="0"/>
              </a:spcBef>
              <a:spcAft>
                <a:spcPts val="0"/>
              </a:spcAft>
              <a:buNone/>
            </a:pPr>
            <a:r>
              <a:t/>
            </a:r>
            <a:endParaRPr sz="900">
              <a:solidFill>
                <a:srgbClr val="FFFFFF"/>
              </a:solidFill>
              <a:latin typeface="Raleway Medium"/>
              <a:ea typeface="Raleway Medium"/>
              <a:cs typeface="Raleway Medium"/>
              <a:sym typeface="Raleway Medium"/>
            </a:endParaRPr>
          </a:p>
          <a:p>
            <a:pPr indent="-285750" lvl="0" marL="457200" rtl="0" algn="l">
              <a:spcBef>
                <a:spcPts val="0"/>
              </a:spcBef>
              <a:spcAft>
                <a:spcPts val="0"/>
              </a:spcAft>
              <a:buClr>
                <a:srgbClr val="FFFFFF"/>
              </a:buClr>
              <a:buSzPts val="900"/>
              <a:buFont typeface="Raleway Medium"/>
              <a:buChar char="●"/>
            </a:pPr>
            <a:r>
              <a:rPr lang="en" sz="900">
                <a:solidFill>
                  <a:srgbClr val="FFFFFF"/>
                </a:solidFill>
                <a:latin typeface="Raleway Medium"/>
                <a:ea typeface="Raleway Medium"/>
                <a:cs typeface="Raleway Medium"/>
                <a:sym typeface="Raleway Medium"/>
              </a:rPr>
              <a:t>Craft lead nurtures to support sales team by telling a story that helps customers understand Yembo &amp; how AI revolutionizes their industry</a:t>
            </a:r>
            <a:endParaRPr sz="900">
              <a:solidFill>
                <a:srgbClr val="FFFFFF"/>
              </a:solidFill>
              <a:latin typeface="Raleway Medium"/>
              <a:ea typeface="Raleway Medium"/>
              <a:cs typeface="Raleway Medium"/>
              <a:sym typeface="Raleway Medium"/>
            </a:endParaRPr>
          </a:p>
        </p:txBody>
      </p:sp>
      <p:sp>
        <p:nvSpPr>
          <p:cNvPr id="96" name="Google Shape;96;p16"/>
          <p:cNvSpPr txBox="1"/>
          <p:nvPr/>
        </p:nvSpPr>
        <p:spPr>
          <a:xfrm>
            <a:off x="311700" y="2358225"/>
            <a:ext cx="24879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chemeClr val="dk1"/>
              </a:solidFill>
              <a:latin typeface="Raleway Medium"/>
              <a:ea typeface="Raleway Medium"/>
              <a:cs typeface="Raleway Medium"/>
              <a:sym typeface="Raleway Medium"/>
            </a:endParaRPr>
          </a:p>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Optimize social media accounts and create an active presence to drive social referral traffic</a:t>
            </a:r>
            <a:endParaRPr sz="1000">
              <a:solidFill>
                <a:schemeClr val="dk1"/>
              </a:solidFill>
              <a:latin typeface="Raleway Medium"/>
              <a:ea typeface="Raleway Medium"/>
              <a:cs typeface="Raleway Medium"/>
              <a:sym typeface="Raleway Medium"/>
            </a:endParaRPr>
          </a:p>
          <a:p>
            <a:pPr indent="0" lvl="0" marL="457200" rtl="0" algn="l">
              <a:spcBef>
                <a:spcPts val="0"/>
              </a:spcBef>
              <a:spcAft>
                <a:spcPts val="0"/>
              </a:spcAft>
              <a:buNone/>
            </a:pPr>
            <a:r>
              <a:t/>
            </a:r>
            <a:endParaRPr sz="1000">
              <a:solidFill>
                <a:schemeClr val="dk1"/>
              </a:solidFill>
              <a:latin typeface="Raleway Medium"/>
              <a:ea typeface="Raleway Medium"/>
              <a:cs typeface="Raleway Medium"/>
              <a:sym typeface="Raleway Medium"/>
            </a:endParaRPr>
          </a:p>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Create an engaged audience via Subscription campaign + premium content offers</a:t>
            </a:r>
            <a:endParaRPr sz="1000">
              <a:solidFill>
                <a:schemeClr val="dk1"/>
              </a:solidFill>
              <a:latin typeface="Raleway Medium"/>
              <a:ea typeface="Raleway Medium"/>
              <a:cs typeface="Raleway Medium"/>
              <a:sym typeface="Raleway Medium"/>
            </a:endParaRPr>
          </a:p>
          <a:p>
            <a:pPr indent="0" lvl="0" marL="457200" rtl="0" algn="l">
              <a:spcBef>
                <a:spcPts val="0"/>
              </a:spcBef>
              <a:spcAft>
                <a:spcPts val="0"/>
              </a:spcAft>
              <a:buNone/>
            </a:pPr>
            <a:r>
              <a:t/>
            </a:r>
            <a:endParaRPr sz="1000">
              <a:solidFill>
                <a:schemeClr val="dk1"/>
              </a:solidFill>
              <a:latin typeface="Raleway Medium"/>
              <a:ea typeface="Raleway Medium"/>
              <a:cs typeface="Raleway Medium"/>
              <a:sym typeface="Raleway Medium"/>
            </a:endParaRPr>
          </a:p>
          <a:p>
            <a:pPr indent="-292100" lvl="0" marL="457200" rtl="0" algn="l">
              <a:spcBef>
                <a:spcPts val="0"/>
              </a:spcBef>
              <a:spcAft>
                <a:spcPts val="0"/>
              </a:spcAft>
              <a:buClr>
                <a:schemeClr val="dk1"/>
              </a:buClr>
              <a:buSzPts val="1000"/>
              <a:buFont typeface="Raleway Medium"/>
              <a:buChar char="●"/>
            </a:pPr>
            <a:r>
              <a:rPr lang="en" sz="1000">
                <a:solidFill>
                  <a:schemeClr val="dk1"/>
                </a:solidFill>
                <a:latin typeface="Raleway Medium"/>
                <a:ea typeface="Raleway Medium"/>
                <a:cs typeface="Raleway Medium"/>
                <a:sym typeface="Raleway Medium"/>
              </a:rPr>
              <a:t>Create </a:t>
            </a:r>
            <a:r>
              <a:rPr lang="en" sz="1000">
                <a:solidFill>
                  <a:schemeClr val="dk1"/>
                </a:solidFill>
                <a:latin typeface="Raleway Medium"/>
                <a:ea typeface="Raleway Medium"/>
                <a:cs typeface="Raleway Medium"/>
                <a:sym typeface="Raleway Medium"/>
              </a:rPr>
              <a:t>a robust library including blog, social, and premium content</a:t>
            </a:r>
            <a:endParaRPr sz="1000">
              <a:solidFill>
                <a:schemeClr val="dk1"/>
              </a:solidFill>
              <a:latin typeface="Raleway Medium"/>
              <a:ea typeface="Raleway Medium"/>
              <a:cs typeface="Raleway Medium"/>
              <a:sym typeface="Raleway Medium"/>
            </a:endParaRPr>
          </a:p>
        </p:txBody>
      </p:sp>
      <p:pic>
        <p:nvPicPr>
          <p:cNvPr id="97" name="Google Shape;97;p16"/>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
                                        <p:tgtEl>
                                          <p:spTgt spid="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
                                        <p:tgtEl>
                                          <p:spTgt spid="9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460950" y="211800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120">
                <a:latin typeface="Montserrat SemiBold"/>
                <a:ea typeface="Montserrat SemiBold"/>
                <a:cs typeface="Montserrat SemiBold"/>
                <a:sym typeface="Montserrat SemiBold"/>
              </a:rPr>
              <a:t>How are we going inform our content strategy?</a:t>
            </a:r>
            <a:endParaRPr sz="4120">
              <a:latin typeface="Montserrat SemiBold"/>
              <a:ea typeface="Montserrat SemiBold"/>
              <a:cs typeface="Montserrat SemiBold"/>
              <a:sym typeface="Montserrat SemiBold"/>
            </a:endParaRPr>
          </a:p>
        </p:txBody>
      </p:sp>
      <p:pic>
        <p:nvPicPr>
          <p:cNvPr id="103" name="Google Shape;103;p17"/>
          <p:cNvPicPr preferRelativeResize="0"/>
          <p:nvPr/>
        </p:nvPicPr>
        <p:blipFill>
          <a:blip r:embed="rId3">
            <a:alphaModFix/>
          </a:blip>
          <a:stretch>
            <a:fillRect/>
          </a:stretch>
        </p:blipFill>
        <p:spPr>
          <a:xfrm>
            <a:off x="8457550" y="4457050"/>
            <a:ext cx="686450" cy="68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87900" y="555600"/>
            <a:ext cx="31593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Montserrat Medium"/>
                <a:ea typeface="Montserrat Medium"/>
                <a:cs typeface="Montserrat Medium"/>
                <a:sym typeface="Montserrat Medium"/>
              </a:rPr>
              <a:t>The Buyer’s Journey</a:t>
            </a:r>
            <a:endParaRPr>
              <a:latin typeface="Montserrat Medium"/>
              <a:ea typeface="Montserrat Medium"/>
              <a:cs typeface="Montserrat Medium"/>
              <a:sym typeface="Montserrat Medium"/>
            </a:endParaRPr>
          </a:p>
        </p:txBody>
      </p:sp>
      <p:sp>
        <p:nvSpPr>
          <p:cNvPr id="109" name="Google Shape;109;p18"/>
          <p:cNvSpPr txBox="1"/>
          <p:nvPr>
            <p:ph idx="1" type="body"/>
          </p:nvPr>
        </p:nvSpPr>
        <p:spPr>
          <a:xfrm>
            <a:off x="387900" y="1594025"/>
            <a:ext cx="2808000" cy="3206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latin typeface="Raleway Medium"/>
                <a:ea typeface="Raleway Medium"/>
                <a:cs typeface="Raleway Medium"/>
                <a:sym typeface="Raleway Medium"/>
              </a:rPr>
              <a:t>What is the Buyer’s Journey?</a:t>
            </a:r>
            <a:endParaRPr>
              <a:latin typeface="Raleway Medium"/>
              <a:ea typeface="Raleway Medium"/>
              <a:cs typeface="Raleway Medium"/>
              <a:sym typeface="Raleway Medium"/>
            </a:endParaRPr>
          </a:p>
          <a:p>
            <a:pPr indent="-304800" lvl="0" marL="457200" rtl="0" algn="l">
              <a:spcBef>
                <a:spcPts val="1200"/>
              </a:spcBef>
              <a:spcAft>
                <a:spcPts val="0"/>
              </a:spcAft>
              <a:buSzPts val="1200"/>
              <a:buFont typeface="Raleway Medium"/>
              <a:buChar char="●"/>
            </a:pPr>
            <a:r>
              <a:rPr lang="en">
                <a:latin typeface="Raleway Medium"/>
                <a:ea typeface="Raleway Medium"/>
                <a:cs typeface="Raleway Medium"/>
                <a:sym typeface="Raleway Medium"/>
              </a:rPr>
              <a:t>The active research process we go through before making a purchase.</a:t>
            </a:r>
            <a:endParaRPr>
              <a:latin typeface="Raleway Medium"/>
              <a:ea typeface="Raleway Medium"/>
              <a:cs typeface="Raleway Medium"/>
              <a:sym typeface="Raleway Medium"/>
            </a:endParaRPr>
          </a:p>
          <a:p>
            <a:pPr indent="-304800" lvl="1" marL="914400" rtl="0" algn="l">
              <a:spcBef>
                <a:spcPts val="0"/>
              </a:spcBef>
              <a:spcAft>
                <a:spcPts val="0"/>
              </a:spcAft>
              <a:buSzPts val="1200"/>
              <a:buFont typeface="Raleway Medium"/>
              <a:buChar char="○"/>
            </a:pPr>
            <a:r>
              <a:rPr lang="en">
                <a:latin typeface="Raleway Medium"/>
                <a:ea typeface="Raleway Medium"/>
                <a:cs typeface="Raleway Medium"/>
                <a:sym typeface="Raleway Medium"/>
              </a:rPr>
              <a:t>Awareness</a:t>
            </a:r>
            <a:endParaRPr>
              <a:latin typeface="Raleway Medium"/>
              <a:ea typeface="Raleway Medium"/>
              <a:cs typeface="Raleway Medium"/>
              <a:sym typeface="Raleway Medium"/>
            </a:endParaRPr>
          </a:p>
          <a:p>
            <a:pPr indent="-304800" lvl="1" marL="914400" rtl="0" algn="l">
              <a:spcBef>
                <a:spcPts val="0"/>
              </a:spcBef>
              <a:spcAft>
                <a:spcPts val="0"/>
              </a:spcAft>
              <a:buSzPts val="1200"/>
              <a:buFont typeface="Raleway Medium"/>
              <a:buChar char="○"/>
            </a:pPr>
            <a:r>
              <a:rPr lang="en">
                <a:latin typeface="Raleway Medium"/>
                <a:ea typeface="Raleway Medium"/>
                <a:cs typeface="Raleway Medium"/>
                <a:sym typeface="Raleway Medium"/>
              </a:rPr>
              <a:t>Consideration</a:t>
            </a:r>
            <a:endParaRPr>
              <a:latin typeface="Raleway Medium"/>
              <a:ea typeface="Raleway Medium"/>
              <a:cs typeface="Raleway Medium"/>
              <a:sym typeface="Raleway Medium"/>
            </a:endParaRPr>
          </a:p>
          <a:p>
            <a:pPr indent="-304800" lvl="1" marL="914400" rtl="0" algn="l">
              <a:spcBef>
                <a:spcPts val="0"/>
              </a:spcBef>
              <a:spcAft>
                <a:spcPts val="0"/>
              </a:spcAft>
              <a:buSzPts val="1200"/>
              <a:buFont typeface="Raleway Medium"/>
              <a:buChar char="○"/>
            </a:pPr>
            <a:r>
              <a:rPr lang="en">
                <a:latin typeface="Raleway Medium"/>
                <a:ea typeface="Raleway Medium"/>
                <a:cs typeface="Raleway Medium"/>
                <a:sym typeface="Raleway Medium"/>
              </a:rPr>
              <a:t>Decision</a:t>
            </a:r>
            <a:br>
              <a:rPr lang="en">
                <a:latin typeface="Raleway Medium"/>
                <a:ea typeface="Raleway Medium"/>
                <a:cs typeface="Raleway Medium"/>
                <a:sym typeface="Raleway Medium"/>
              </a:rPr>
            </a:br>
            <a:endParaRPr>
              <a:latin typeface="Raleway Medium"/>
              <a:ea typeface="Raleway Medium"/>
              <a:cs typeface="Raleway Medium"/>
              <a:sym typeface="Raleway Medium"/>
            </a:endParaRPr>
          </a:p>
          <a:p>
            <a:pPr indent="-304800" lvl="0" marL="457200" rtl="0" algn="l">
              <a:spcBef>
                <a:spcPts val="0"/>
              </a:spcBef>
              <a:spcAft>
                <a:spcPts val="0"/>
              </a:spcAft>
              <a:buSzPts val="1200"/>
              <a:buChar char="●"/>
            </a:pPr>
            <a:r>
              <a:rPr lang="en">
                <a:latin typeface="Raleway Medium"/>
                <a:ea typeface="Raleway Medium"/>
                <a:cs typeface="Raleway Medium"/>
                <a:sym typeface="Raleway Medium"/>
              </a:rPr>
              <a:t>The Buyer’s Journey allows you to personalize your prospects’ experiences with Yembo by presenting relevant, valuable, and timely content when it is needed.</a:t>
            </a:r>
            <a:endParaRPr>
              <a:latin typeface="Raleway Medium"/>
              <a:ea typeface="Raleway Medium"/>
              <a:cs typeface="Raleway Medium"/>
              <a:sym typeface="Raleway Medium"/>
            </a:endParaRPr>
          </a:p>
        </p:txBody>
      </p:sp>
      <p:graphicFrame>
        <p:nvGraphicFramePr>
          <p:cNvPr id="110" name="Google Shape;110;p18"/>
          <p:cNvGraphicFramePr/>
          <p:nvPr/>
        </p:nvGraphicFramePr>
        <p:xfrm>
          <a:off x="3709000" y="893350"/>
          <a:ext cx="3000000" cy="3000000"/>
        </p:xfrm>
        <a:graphic>
          <a:graphicData uri="http://schemas.openxmlformats.org/drawingml/2006/table">
            <a:tbl>
              <a:tblPr>
                <a:noFill/>
                <a:tableStyleId>{76F58B17-6C43-4665-9A25-E73931210CEC}</a:tableStyleId>
              </a:tblPr>
              <a:tblGrid>
                <a:gridCol w="1225925"/>
                <a:gridCol w="1225925"/>
                <a:gridCol w="1225925"/>
                <a:gridCol w="1225925"/>
              </a:tblGrid>
              <a:tr h="522350">
                <a:tc>
                  <a:txBody>
                    <a:bodyPr/>
                    <a:lstStyle/>
                    <a:p>
                      <a:pPr indent="0" lvl="0" marL="0" rtl="0" algn="ctr">
                        <a:spcBef>
                          <a:spcPts val="0"/>
                        </a:spcBef>
                        <a:spcAft>
                          <a:spcPts val="0"/>
                        </a:spcAft>
                        <a:buNone/>
                      </a:pPr>
                      <a:r>
                        <a:rPr b="1" lang="en" sz="1000">
                          <a:latin typeface="Raleway"/>
                          <a:ea typeface="Raleway"/>
                          <a:cs typeface="Raleway"/>
                          <a:sym typeface="Raleway"/>
                        </a:rPr>
                        <a:t>Behavior/</a:t>
                      </a:r>
                      <a:endParaRPr b="1" sz="1000">
                        <a:latin typeface="Raleway"/>
                        <a:ea typeface="Raleway"/>
                        <a:cs typeface="Raleway"/>
                        <a:sym typeface="Raleway"/>
                      </a:endParaRPr>
                    </a:p>
                    <a:p>
                      <a:pPr indent="0" lvl="0" marL="0" rtl="0" algn="ctr">
                        <a:spcBef>
                          <a:spcPts val="0"/>
                        </a:spcBef>
                        <a:spcAft>
                          <a:spcPts val="0"/>
                        </a:spcAft>
                        <a:buNone/>
                      </a:pPr>
                      <a:r>
                        <a:rPr b="1" lang="en" sz="1000">
                          <a:latin typeface="Raleway"/>
                          <a:ea typeface="Raleway"/>
                          <a:cs typeface="Raleway"/>
                          <a:sym typeface="Raleway"/>
                        </a:rPr>
                        <a:t>Actions</a:t>
                      </a:r>
                      <a:endParaRPr b="1" sz="10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Aware that a problem/opportunity exists</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Have defined the problem/opportunity</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Know their plan of action to solve the problem/create opportunity</a:t>
                      </a:r>
                      <a:endParaRPr sz="700">
                        <a:latin typeface="Raleway"/>
                        <a:ea typeface="Raleway"/>
                        <a:cs typeface="Raleway"/>
                        <a:sym typeface="Raleway"/>
                      </a:endParaRPr>
                    </a:p>
                  </a:txBody>
                  <a:tcPr marT="91425" marB="91425" marR="91425" marL="91425" anchor="ctr">
                    <a:solidFill>
                      <a:schemeClr val="dk1"/>
                    </a:solidFill>
                  </a:tcPr>
                </a:tc>
              </a:tr>
              <a:tr h="779525">
                <a:tc>
                  <a:txBody>
                    <a:bodyPr/>
                    <a:lstStyle/>
                    <a:p>
                      <a:pPr indent="0" lvl="0" marL="0" rtl="0" algn="ctr">
                        <a:spcBef>
                          <a:spcPts val="0"/>
                        </a:spcBef>
                        <a:spcAft>
                          <a:spcPts val="0"/>
                        </a:spcAft>
                        <a:buNone/>
                      </a:pPr>
                      <a:r>
                        <a:rPr b="1" lang="en" sz="1000">
                          <a:latin typeface="Raleway"/>
                          <a:ea typeface="Raleway"/>
                          <a:cs typeface="Raleway"/>
                          <a:sym typeface="Raleway"/>
                        </a:rPr>
                        <a:t>Research</a:t>
                      </a:r>
                      <a:endParaRPr b="1" sz="10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Looking for information that confirms their expectations and is non-promotional.</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Searching for the best plan of action to solving a problem or creating an opportunity.</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Finding testimonials, benchmarks and data that help to support their decision.</a:t>
                      </a:r>
                      <a:endParaRPr sz="700">
                        <a:latin typeface="Raleway"/>
                        <a:ea typeface="Raleway"/>
                        <a:cs typeface="Raleway"/>
                        <a:sym typeface="Raleway"/>
                      </a:endParaRPr>
                    </a:p>
                  </a:txBody>
                  <a:tcPr marT="91425" marB="91425" marR="91425" marL="91425" anchor="ctr">
                    <a:solidFill>
                      <a:schemeClr val="dk1"/>
                    </a:solidFill>
                  </a:tcPr>
                </a:tc>
              </a:tr>
              <a:tr h="779525">
                <a:tc>
                  <a:txBody>
                    <a:bodyPr/>
                    <a:lstStyle/>
                    <a:p>
                      <a:pPr indent="0" lvl="0" marL="0" rtl="0" algn="ctr">
                        <a:spcBef>
                          <a:spcPts val="0"/>
                        </a:spcBef>
                        <a:spcAft>
                          <a:spcPts val="0"/>
                        </a:spcAft>
                        <a:buNone/>
                      </a:pPr>
                      <a:r>
                        <a:rPr b="1" lang="en" sz="1000">
                          <a:latin typeface="Raleway"/>
                          <a:ea typeface="Raleway"/>
                          <a:cs typeface="Raleway"/>
                          <a:sym typeface="Raleway"/>
                        </a:rPr>
                        <a:t>Content Offers</a:t>
                      </a:r>
                      <a:endParaRPr b="1" sz="10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Ebooks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Guides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Expert advice</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Educational blog content</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Industry research</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Comparison sheets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Webinars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Video Chat/Podcast</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Expert guides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Product Pages</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Vendor comparisons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Product brochures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Case studies</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Free trial</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Demo </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Assessment/Calculator</a:t>
                      </a:r>
                      <a:endParaRPr sz="700">
                        <a:latin typeface="Raleway"/>
                        <a:ea typeface="Raleway"/>
                        <a:cs typeface="Raleway"/>
                        <a:sym typeface="Raleway"/>
                      </a:endParaRPr>
                    </a:p>
                  </a:txBody>
                  <a:tcPr marT="91425" marB="91425" marR="91425" marL="91425" anchor="ctr">
                    <a:solidFill>
                      <a:schemeClr val="dk1"/>
                    </a:solidFill>
                  </a:tcPr>
                </a:tc>
              </a:tr>
              <a:tr h="779525">
                <a:tc>
                  <a:txBody>
                    <a:bodyPr/>
                    <a:lstStyle/>
                    <a:p>
                      <a:pPr indent="0" lvl="0" marL="0" rtl="0" algn="ctr">
                        <a:spcBef>
                          <a:spcPts val="0"/>
                        </a:spcBef>
                        <a:spcAft>
                          <a:spcPts val="0"/>
                        </a:spcAft>
                        <a:buNone/>
                      </a:pPr>
                      <a:r>
                        <a:rPr b="1" lang="en" sz="1000">
                          <a:latin typeface="Raleway"/>
                          <a:ea typeface="Raleway"/>
                          <a:cs typeface="Raleway"/>
                          <a:sym typeface="Raleway"/>
                        </a:rPr>
                        <a:t>Query Words</a:t>
                      </a:r>
                      <a:endParaRPr b="1" sz="10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Troubleshoot, Upgrade, Issue, Improve, Resolve, Optimize, Risks, Enhance, Increase, Transform</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Supplier, Vendor, Software, Technology, Tool, Service, Provider, Solution, Device</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Pros &amp; Cons, Versus, Benchmarks, Try, Review, Compare, Test, Assess, Comparison, Evaluate</a:t>
                      </a:r>
                      <a:endParaRPr sz="700">
                        <a:latin typeface="Raleway"/>
                        <a:ea typeface="Raleway"/>
                        <a:cs typeface="Raleway"/>
                        <a:sym typeface="Raleway"/>
                      </a:endParaRPr>
                    </a:p>
                  </a:txBody>
                  <a:tcPr marT="91425" marB="91425" marR="91425" marL="91425" anchor="ctr">
                    <a:solidFill>
                      <a:schemeClr val="dk1"/>
                    </a:solidFill>
                  </a:tcPr>
                </a:tc>
              </a:tr>
              <a:tr h="779525">
                <a:tc>
                  <a:txBody>
                    <a:bodyPr/>
                    <a:lstStyle/>
                    <a:p>
                      <a:pPr indent="0" lvl="0" marL="0" rtl="0" algn="ctr">
                        <a:spcBef>
                          <a:spcPts val="0"/>
                        </a:spcBef>
                        <a:spcAft>
                          <a:spcPts val="0"/>
                        </a:spcAft>
                        <a:buNone/>
                      </a:pPr>
                      <a:r>
                        <a:rPr b="1" lang="en" sz="1000">
                          <a:latin typeface="Raleway"/>
                          <a:ea typeface="Raleway"/>
                          <a:cs typeface="Raleway"/>
                          <a:sym typeface="Raleway"/>
                        </a:rPr>
                        <a:t>Example Keywords</a:t>
                      </a:r>
                      <a:endParaRPr b="1" sz="10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Improve moving inventory process</a:t>
                      </a:r>
                      <a:endParaRPr sz="700">
                        <a:latin typeface="Raleway"/>
                        <a:ea typeface="Raleway"/>
                        <a:cs typeface="Raleway"/>
                        <a:sym typeface="Raleway"/>
                      </a:endParaRPr>
                    </a:p>
                    <a:p>
                      <a:pPr indent="0" lvl="0" marL="0" rtl="0" algn="l">
                        <a:spcBef>
                          <a:spcPts val="0"/>
                        </a:spcBef>
                        <a:spcAft>
                          <a:spcPts val="0"/>
                        </a:spcAft>
                        <a:buNone/>
                      </a:pPr>
                      <a:r>
                        <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Optimize client experience</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Moving technology service</a:t>
                      </a:r>
                      <a:endParaRPr sz="700">
                        <a:latin typeface="Raleway"/>
                        <a:ea typeface="Raleway"/>
                        <a:cs typeface="Raleway"/>
                        <a:sym typeface="Raleway"/>
                      </a:endParaRPr>
                    </a:p>
                    <a:p>
                      <a:pPr indent="0" lvl="0" marL="0" rtl="0" algn="l">
                        <a:spcBef>
                          <a:spcPts val="0"/>
                        </a:spcBef>
                        <a:spcAft>
                          <a:spcPts val="0"/>
                        </a:spcAft>
                        <a:buNone/>
                      </a:pPr>
                      <a:r>
                        <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Moving Inventory Software</a:t>
                      </a:r>
                      <a:endParaRPr sz="700">
                        <a:latin typeface="Raleway"/>
                        <a:ea typeface="Raleway"/>
                        <a:cs typeface="Raleway"/>
                        <a:sym typeface="Raleway"/>
                      </a:endParaRPr>
                    </a:p>
                  </a:txBody>
                  <a:tcPr marT="91425" marB="91425" marR="91425" marL="91425" anchor="ctr">
                    <a:solidFill>
                      <a:schemeClr val="dk1"/>
                    </a:solidFill>
                  </a:tcPr>
                </a:tc>
                <a:tc>
                  <a:txBody>
                    <a:bodyPr/>
                    <a:lstStyle/>
                    <a:p>
                      <a:pPr indent="0" lvl="0" marL="0" rtl="0" algn="l">
                        <a:spcBef>
                          <a:spcPts val="0"/>
                        </a:spcBef>
                        <a:spcAft>
                          <a:spcPts val="0"/>
                        </a:spcAft>
                        <a:buNone/>
                      </a:pPr>
                      <a:r>
                        <a:rPr lang="en" sz="700">
                          <a:latin typeface="Raleway"/>
                          <a:ea typeface="Raleway"/>
                          <a:cs typeface="Raleway"/>
                          <a:sym typeface="Raleway"/>
                        </a:rPr>
                        <a:t>Review of Yembo Software</a:t>
                      </a:r>
                      <a:endParaRPr sz="700">
                        <a:latin typeface="Raleway"/>
                        <a:ea typeface="Raleway"/>
                        <a:cs typeface="Raleway"/>
                        <a:sym typeface="Raleway"/>
                      </a:endParaRPr>
                    </a:p>
                    <a:p>
                      <a:pPr indent="0" lvl="0" marL="0" rtl="0" algn="l">
                        <a:spcBef>
                          <a:spcPts val="0"/>
                        </a:spcBef>
                        <a:spcAft>
                          <a:spcPts val="0"/>
                        </a:spcAft>
                        <a:buNone/>
                      </a:pPr>
                      <a:r>
                        <a:t/>
                      </a:r>
                      <a:endParaRPr sz="700">
                        <a:latin typeface="Raleway"/>
                        <a:ea typeface="Raleway"/>
                        <a:cs typeface="Raleway"/>
                        <a:sym typeface="Raleway"/>
                      </a:endParaRPr>
                    </a:p>
                    <a:p>
                      <a:pPr indent="0" lvl="0" marL="0" rtl="0" algn="l">
                        <a:spcBef>
                          <a:spcPts val="0"/>
                        </a:spcBef>
                        <a:spcAft>
                          <a:spcPts val="0"/>
                        </a:spcAft>
                        <a:buNone/>
                      </a:pPr>
                      <a:r>
                        <a:rPr lang="en" sz="700">
                          <a:latin typeface="Raleway"/>
                          <a:ea typeface="Raleway"/>
                          <a:cs typeface="Raleway"/>
                          <a:sym typeface="Raleway"/>
                        </a:rPr>
                        <a:t>Pros &amp; Cons of AI Inventory Software</a:t>
                      </a:r>
                      <a:endParaRPr sz="700">
                        <a:latin typeface="Raleway"/>
                        <a:ea typeface="Raleway"/>
                        <a:cs typeface="Raleway"/>
                        <a:sym typeface="Raleway"/>
                      </a:endParaRPr>
                    </a:p>
                  </a:txBody>
                  <a:tcPr marT="91425" marB="91425" marR="91425" marL="91425" anchor="ctr">
                    <a:solidFill>
                      <a:schemeClr val="dk1"/>
                    </a:solidFill>
                  </a:tcPr>
                </a:tc>
              </a:tr>
            </a:tbl>
          </a:graphicData>
        </a:graphic>
      </p:graphicFrame>
      <p:sp>
        <p:nvSpPr>
          <p:cNvPr id="111" name="Google Shape;111;p18"/>
          <p:cNvSpPr/>
          <p:nvPr/>
        </p:nvSpPr>
        <p:spPr>
          <a:xfrm flipH="1">
            <a:off x="7282500" y="671650"/>
            <a:ext cx="1330200" cy="221700"/>
          </a:xfrm>
          <a:prstGeom prst="homePlate">
            <a:avLst>
              <a:gd fmla="val 50000" name="adj"/>
            </a:avLst>
          </a:prstGeom>
          <a:solidFill>
            <a:schemeClr val="accent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6160850" y="671650"/>
            <a:ext cx="1330200" cy="221700"/>
          </a:xfrm>
          <a:prstGeom prst="homePlate">
            <a:avLst>
              <a:gd fmla="val 50000"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4934925" y="671650"/>
            <a:ext cx="1330200" cy="221700"/>
          </a:xfrm>
          <a:prstGeom prst="homePlate">
            <a:avLst>
              <a:gd fmla="val 50000"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3714750" y="673650"/>
            <a:ext cx="1220100" cy="221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5" name="Google Shape;115;p18"/>
          <p:cNvSpPr txBox="1"/>
          <p:nvPr/>
        </p:nvSpPr>
        <p:spPr>
          <a:xfrm>
            <a:off x="3765150" y="646050"/>
            <a:ext cx="1119300" cy="27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
                <a:solidFill>
                  <a:schemeClr val="dk1"/>
                </a:solidFill>
                <a:latin typeface="Montserrat SemiBold"/>
                <a:ea typeface="Montserrat SemiBold"/>
                <a:cs typeface="Montserrat SemiBold"/>
                <a:sym typeface="Montserrat SemiBold"/>
              </a:rPr>
              <a:t>BUYER STAGES</a:t>
            </a:r>
            <a:endParaRPr sz="600">
              <a:solidFill>
                <a:schemeClr val="dk1"/>
              </a:solidFill>
              <a:latin typeface="Montserrat SemiBold"/>
              <a:ea typeface="Montserrat SemiBold"/>
              <a:cs typeface="Montserrat SemiBold"/>
              <a:sym typeface="Montserrat SemiBold"/>
            </a:endParaRPr>
          </a:p>
        </p:txBody>
      </p:sp>
      <p:sp>
        <p:nvSpPr>
          <p:cNvPr id="116" name="Google Shape;116;p18"/>
          <p:cNvSpPr txBox="1"/>
          <p:nvPr/>
        </p:nvSpPr>
        <p:spPr>
          <a:xfrm>
            <a:off x="5071575" y="630600"/>
            <a:ext cx="1056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Montserrat SemiBold"/>
                <a:ea typeface="Montserrat SemiBold"/>
                <a:cs typeface="Montserrat SemiBold"/>
                <a:sym typeface="Montserrat SemiBold"/>
              </a:rPr>
              <a:t>Awareness</a:t>
            </a:r>
            <a:endParaRPr sz="800">
              <a:solidFill>
                <a:schemeClr val="dk1"/>
              </a:solidFill>
              <a:latin typeface="Montserrat SemiBold"/>
              <a:ea typeface="Montserrat SemiBold"/>
              <a:cs typeface="Montserrat SemiBold"/>
              <a:sym typeface="Montserrat SemiBold"/>
            </a:endParaRPr>
          </a:p>
        </p:txBody>
      </p:sp>
      <p:sp>
        <p:nvSpPr>
          <p:cNvPr id="117" name="Google Shape;117;p18"/>
          <p:cNvSpPr txBox="1"/>
          <p:nvPr/>
        </p:nvSpPr>
        <p:spPr>
          <a:xfrm>
            <a:off x="6297500" y="628600"/>
            <a:ext cx="1056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Montserrat SemiBold"/>
                <a:ea typeface="Montserrat SemiBold"/>
                <a:cs typeface="Montserrat SemiBold"/>
                <a:sym typeface="Montserrat SemiBold"/>
              </a:rPr>
              <a:t>Consideration</a:t>
            </a:r>
            <a:endParaRPr sz="800">
              <a:solidFill>
                <a:schemeClr val="dk1"/>
              </a:solidFill>
              <a:latin typeface="Montserrat SemiBold"/>
              <a:ea typeface="Montserrat SemiBold"/>
              <a:cs typeface="Montserrat SemiBold"/>
              <a:sym typeface="Montserrat SemiBold"/>
            </a:endParaRPr>
          </a:p>
        </p:txBody>
      </p:sp>
      <p:sp>
        <p:nvSpPr>
          <p:cNvPr id="118" name="Google Shape;118;p18"/>
          <p:cNvSpPr txBox="1"/>
          <p:nvPr/>
        </p:nvSpPr>
        <p:spPr>
          <a:xfrm>
            <a:off x="7462350" y="630600"/>
            <a:ext cx="1056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2"/>
                </a:solidFill>
                <a:latin typeface="Montserrat SemiBold"/>
                <a:ea typeface="Montserrat SemiBold"/>
                <a:cs typeface="Montserrat SemiBold"/>
                <a:sym typeface="Montserrat SemiBold"/>
              </a:rPr>
              <a:t>Decision</a:t>
            </a:r>
            <a:endParaRPr sz="800">
              <a:solidFill>
                <a:schemeClr val="dk2"/>
              </a:solidFill>
              <a:latin typeface="Montserrat SemiBold"/>
              <a:ea typeface="Montserrat SemiBold"/>
              <a:cs typeface="Montserrat SemiBold"/>
              <a:sym typeface="Montserrat SemiBold"/>
            </a:endParaRPr>
          </a:p>
        </p:txBody>
      </p:sp>
      <p:pic>
        <p:nvPicPr>
          <p:cNvPr id="119" name="Google Shape;119;p18"/>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3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3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3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3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300"/>
                                        <p:tgtEl>
                                          <p:spTgt spid="1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300"/>
                                        <p:tgtEl>
                                          <p:spTgt spid="10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02675" y="422575"/>
            <a:ext cx="5700600" cy="75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Lifecycle Stages &amp; Sales Funnel</a:t>
            </a:r>
            <a:endParaRPr>
              <a:latin typeface="Montserrat SemiBold"/>
              <a:ea typeface="Montserrat SemiBold"/>
              <a:cs typeface="Montserrat SemiBold"/>
              <a:sym typeface="Montserrat SemiBold"/>
            </a:endParaRPr>
          </a:p>
        </p:txBody>
      </p:sp>
      <p:sp>
        <p:nvSpPr>
          <p:cNvPr id="125" name="Google Shape;125;p19"/>
          <p:cNvSpPr txBox="1"/>
          <p:nvPr>
            <p:ph idx="1" type="body"/>
          </p:nvPr>
        </p:nvSpPr>
        <p:spPr>
          <a:xfrm>
            <a:off x="6226050" y="277800"/>
            <a:ext cx="2808000" cy="4587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latin typeface="Raleway"/>
                <a:ea typeface="Raleway"/>
                <a:cs typeface="Raleway"/>
                <a:sym typeface="Raleway"/>
              </a:rPr>
              <a:t>Lead Status Breakdown (proposed)</a:t>
            </a:r>
            <a:endParaRPr b="1">
              <a:latin typeface="Raleway"/>
              <a:ea typeface="Raleway"/>
              <a:cs typeface="Raleway"/>
              <a:sym typeface="Raleway"/>
            </a:endParaRPr>
          </a:p>
          <a:p>
            <a:pPr indent="0" lvl="0" marL="0" rtl="0" algn="l">
              <a:spcBef>
                <a:spcPts val="1200"/>
              </a:spcBef>
              <a:spcAft>
                <a:spcPts val="0"/>
              </a:spcAft>
              <a:buNone/>
            </a:pPr>
            <a:r>
              <a:rPr b="1" lang="en">
                <a:latin typeface="Raleway"/>
                <a:ea typeface="Raleway"/>
                <a:cs typeface="Raleway"/>
                <a:sym typeface="Raleway"/>
              </a:rPr>
              <a:t>Awareness: Visitors &amp; Leads</a:t>
            </a:r>
            <a:endParaRPr b="1">
              <a:latin typeface="Raleway"/>
              <a:ea typeface="Raleway"/>
              <a:cs typeface="Raleway"/>
              <a:sym typeface="Raleway"/>
            </a:endParaRPr>
          </a:p>
          <a:p>
            <a:pPr indent="-299085" lvl="0" marL="457200" rtl="0" algn="l">
              <a:spcBef>
                <a:spcPts val="1200"/>
              </a:spcBef>
              <a:spcAft>
                <a:spcPts val="0"/>
              </a:spcAft>
              <a:buSzPct val="100000"/>
              <a:buFont typeface="Raleway Medium"/>
              <a:buChar char="●"/>
            </a:pPr>
            <a:r>
              <a:rPr lang="en">
                <a:latin typeface="Raleway Medium"/>
                <a:ea typeface="Raleway Medium"/>
                <a:cs typeface="Raleway Medium"/>
                <a:sym typeface="Raleway Medium"/>
              </a:rPr>
              <a:t>Landed on site</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Blog subscriber</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Visits 3-5 Solutions pages</a:t>
            </a:r>
            <a:endParaRPr>
              <a:latin typeface="Raleway Medium"/>
              <a:ea typeface="Raleway Medium"/>
              <a:cs typeface="Raleway Medium"/>
              <a:sym typeface="Raleway Medium"/>
            </a:endParaRPr>
          </a:p>
          <a:p>
            <a:pPr indent="0" lvl="0" marL="0" rtl="0" algn="l">
              <a:spcBef>
                <a:spcPts val="1200"/>
              </a:spcBef>
              <a:spcAft>
                <a:spcPts val="0"/>
              </a:spcAft>
              <a:buNone/>
            </a:pPr>
            <a:r>
              <a:rPr b="1" lang="en">
                <a:latin typeface="Raleway"/>
                <a:ea typeface="Raleway"/>
                <a:cs typeface="Raleway"/>
                <a:sym typeface="Raleway"/>
              </a:rPr>
              <a:t>Consideration: MQL &amp; SQL</a:t>
            </a:r>
            <a:endParaRPr b="1">
              <a:latin typeface="Raleway"/>
              <a:ea typeface="Raleway"/>
              <a:cs typeface="Raleway"/>
              <a:sym typeface="Raleway"/>
            </a:endParaRPr>
          </a:p>
          <a:p>
            <a:pPr indent="-299085" lvl="0" marL="457200" rtl="0" algn="l">
              <a:spcBef>
                <a:spcPts val="1200"/>
              </a:spcBef>
              <a:spcAft>
                <a:spcPts val="0"/>
              </a:spcAft>
              <a:buSzPct val="100000"/>
              <a:buFont typeface="Raleway Medium"/>
              <a:buChar char="●"/>
            </a:pPr>
            <a:r>
              <a:rPr lang="en">
                <a:latin typeface="Raleway Medium"/>
                <a:ea typeface="Raleway Medium"/>
                <a:cs typeface="Raleway Medium"/>
                <a:sym typeface="Raleway Medium"/>
              </a:rPr>
              <a:t>Has downloaded premium content offer</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Trade show contacts</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Has requested a demo</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Is enrolled in MQL to SQL nurture</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Has downloaded/viewed case studies</a:t>
            </a:r>
            <a:endParaRPr>
              <a:latin typeface="Raleway Medium"/>
              <a:ea typeface="Raleway Medium"/>
              <a:cs typeface="Raleway Medium"/>
              <a:sym typeface="Raleway Medium"/>
            </a:endParaRPr>
          </a:p>
          <a:p>
            <a:pPr indent="0" lvl="0" marL="0" rtl="0" algn="l">
              <a:spcBef>
                <a:spcPts val="1200"/>
              </a:spcBef>
              <a:spcAft>
                <a:spcPts val="0"/>
              </a:spcAft>
              <a:buNone/>
            </a:pPr>
            <a:r>
              <a:rPr b="1" lang="en">
                <a:latin typeface="Raleway"/>
                <a:ea typeface="Raleway"/>
                <a:cs typeface="Raleway"/>
                <a:sym typeface="Raleway"/>
              </a:rPr>
              <a:t>Decision: Opportunity &amp; Customer</a:t>
            </a:r>
            <a:endParaRPr b="1">
              <a:latin typeface="Raleway"/>
              <a:ea typeface="Raleway"/>
              <a:cs typeface="Raleway"/>
              <a:sym typeface="Raleway"/>
            </a:endParaRPr>
          </a:p>
          <a:p>
            <a:pPr indent="-299085" lvl="0" marL="457200" rtl="0" algn="l">
              <a:spcBef>
                <a:spcPts val="1200"/>
              </a:spcBef>
              <a:spcAft>
                <a:spcPts val="0"/>
              </a:spcAft>
              <a:buSzPct val="100000"/>
              <a:buFont typeface="Raleway Medium"/>
              <a:buChar char="●"/>
            </a:pPr>
            <a:r>
              <a:rPr lang="en">
                <a:latin typeface="Raleway Medium"/>
                <a:ea typeface="Raleway Medium"/>
                <a:cs typeface="Raleway Medium"/>
                <a:sym typeface="Raleway Medium"/>
              </a:rPr>
              <a:t>Has spoken with sales</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Has downloaded a decision-stage content offer</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Has completed a demo</a:t>
            </a:r>
            <a:endParaRPr>
              <a:latin typeface="Raleway Medium"/>
              <a:ea typeface="Raleway Medium"/>
              <a:cs typeface="Raleway Medium"/>
              <a:sym typeface="Raleway Medium"/>
            </a:endParaRPr>
          </a:p>
          <a:p>
            <a:pPr indent="-299085" lvl="0" marL="457200" rtl="0" algn="l">
              <a:spcBef>
                <a:spcPts val="0"/>
              </a:spcBef>
              <a:spcAft>
                <a:spcPts val="0"/>
              </a:spcAft>
              <a:buSzPct val="100000"/>
              <a:buFont typeface="Raleway Medium"/>
              <a:buChar char="●"/>
            </a:pPr>
            <a:r>
              <a:rPr lang="en">
                <a:latin typeface="Raleway Medium"/>
                <a:ea typeface="Raleway Medium"/>
                <a:cs typeface="Raleway Medium"/>
                <a:sym typeface="Raleway Medium"/>
              </a:rPr>
              <a:t>Yembo sales team has identified as qualified</a:t>
            </a:r>
            <a:endParaRPr>
              <a:latin typeface="Raleway Medium"/>
              <a:ea typeface="Raleway Medium"/>
              <a:cs typeface="Raleway Medium"/>
              <a:sym typeface="Raleway Medium"/>
            </a:endParaRPr>
          </a:p>
        </p:txBody>
      </p:sp>
      <p:pic>
        <p:nvPicPr>
          <p:cNvPr id="126" name="Google Shape;126;p19"/>
          <p:cNvPicPr preferRelativeResize="0"/>
          <p:nvPr/>
        </p:nvPicPr>
        <p:blipFill>
          <a:blip r:embed="rId3">
            <a:alphaModFix/>
          </a:blip>
          <a:stretch>
            <a:fillRect/>
          </a:stretch>
        </p:blipFill>
        <p:spPr>
          <a:xfrm>
            <a:off x="211525" y="1311300"/>
            <a:ext cx="5891701" cy="3115552"/>
          </a:xfrm>
          <a:prstGeom prst="rect">
            <a:avLst/>
          </a:prstGeom>
          <a:noFill/>
          <a:ln>
            <a:noFill/>
          </a:ln>
        </p:spPr>
      </p:pic>
      <p:pic>
        <p:nvPicPr>
          <p:cNvPr id="127" name="Google Shape;127;p19"/>
          <p:cNvPicPr preferRelativeResize="0"/>
          <p:nvPr/>
        </p:nvPicPr>
        <p:blipFill>
          <a:blip r:embed="rId4">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3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3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3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3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3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3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300"/>
                                        <p:tgtEl>
                                          <p:spTgt spid="1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Effect filter="fade" transition="in">
                                      <p:cBhvr>
                                        <p:cTn dur="300"/>
                                        <p:tgtEl>
                                          <p:spTgt spid="1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Effect filter="fade" transition="in">
                                      <p:cBhvr>
                                        <p:cTn dur="300"/>
                                        <p:tgtEl>
                                          <p:spTgt spid="1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8" st="8"/>
                                            </p:txEl>
                                          </p:spTgt>
                                        </p:tgtEl>
                                        <p:attrNameLst>
                                          <p:attrName>style.visibility</p:attrName>
                                        </p:attrNameLst>
                                      </p:cBhvr>
                                      <p:to>
                                        <p:strVal val="visible"/>
                                      </p:to>
                                    </p:set>
                                    <p:animEffect filter="fade" transition="in">
                                      <p:cBhvr>
                                        <p:cTn dur="300"/>
                                        <p:tgtEl>
                                          <p:spTgt spid="12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9" st="9"/>
                                            </p:txEl>
                                          </p:spTgt>
                                        </p:tgtEl>
                                        <p:attrNameLst>
                                          <p:attrName>style.visibility</p:attrName>
                                        </p:attrNameLst>
                                      </p:cBhvr>
                                      <p:to>
                                        <p:strVal val="visible"/>
                                      </p:to>
                                    </p:set>
                                    <p:animEffect filter="fade" transition="in">
                                      <p:cBhvr>
                                        <p:cTn dur="300"/>
                                        <p:tgtEl>
                                          <p:spTgt spid="12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0" st="10"/>
                                            </p:txEl>
                                          </p:spTgt>
                                        </p:tgtEl>
                                        <p:attrNameLst>
                                          <p:attrName>style.visibility</p:attrName>
                                        </p:attrNameLst>
                                      </p:cBhvr>
                                      <p:to>
                                        <p:strVal val="visible"/>
                                      </p:to>
                                    </p:set>
                                    <p:animEffect filter="fade" transition="in">
                                      <p:cBhvr>
                                        <p:cTn dur="300"/>
                                        <p:tgtEl>
                                          <p:spTgt spid="12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1" st="11"/>
                                            </p:txEl>
                                          </p:spTgt>
                                        </p:tgtEl>
                                        <p:attrNameLst>
                                          <p:attrName>style.visibility</p:attrName>
                                        </p:attrNameLst>
                                      </p:cBhvr>
                                      <p:to>
                                        <p:strVal val="visible"/>
                                      </p:to>
                                    </p:set>
                                    <p:animEffect filter="fade" transition="in">
                                      <p:cBhvr>
                                        <p:cTn dur="300"/>
                                        <p:tgtEl>
                                          <p:spTgt spid="12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2" st="12"/>
                                            </p:txEl>
                                          </p:spTgt>
                                        </p:tgtEl>
                                        <p:attrNameLst>
                                          <p:attrName>style.visibility</p:attrName>
                                        </p:attrNameLst>
                                      </p:cBhvr>
                                      <p:to>
                                        <p:strVal val="visible"/>
                                      </p:to>
                                    </p:set>
                                    <p:animEffect filter="fade" transition="in">
                                      <p:cBhvr>
                                        <p:cTn dur="300"/>
                                        <p:tgtEl>
                                          <p:spTgt spid="12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3" st="13"/>
                                            </p:txEl>
                                          </p:spTgt>
                                        </p:tgtEl>
                                        <p:attrNameLst>
                                          <p:attrName>style.visibility</p:attrName>
                                        </p:attrNameLst>
                                      </p:cBhvr>
                                      <p:to>
                                        <p:strVal val="visible"/>
                                      </p:to>
                                    </p:set>
                                    <p:animEffect filter="fade" transition="in">
                                      <p:cBhvr>
                                        <p:cTn dur="300"/>
                                        <p:tgtEl>
                                          <p:spTgt spid="12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4" st="14"/>
                                            </p:txEl>
                                          </p:spTgt>
                                        </p:tgtEl>
                                        <p:attrNameLst>
                                          <p:attrName>style.visibility</p:attrName>
                                        </p:attrNameLst>
                                      </p:cBhvr>
                                      <p:to>
                                        <p:strVal val="visible"/>
                                      </p:to>
                                    </p:set>
                                    <p:animEffect filter="fade" transition="in">
                                      <p:cBhvr>
                                        <p:cTn dur="300"/>
                                        <p:tgtEl>
                                          <p:spTgt spid="12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5" st="15"/>
                                            </p:txEl>
                                          </p:spTgt>
                                        </p:tgtEl>
                                        <p:attrNameLst>
                                          <p:attrName>style.visibility</p:attrName>
                                        </p:attrNameLst>
                                      </p:cBhvr>
                                      <p:to>
                                        <p:strVal val="visible"/>
                                      </p:to>
                                    </p:set>
                                    <p:animEffect filter="fade" transition="in">
                                      <p:cBhvr>
                                        <p:cTn dur="300"/>
                                        <p:tgtEl>
                                          <p:spTgt spid="125">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509250" y="437375"/>
            <a:ext cx="81255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Montserrat SemiBold"/>
                <a:ea typeface="Montserrat SemiBold"/>
                <a:cs typeface="Montserrat SemiBold"/>
                <a:sym typeface="Montserrat SemiBold"/>
              </a:rPr>
              <a:t>Inbound Marketing </a:t>
            </a:r>
            <a:r>
              <a:rPr lang="en">
                <a:solidFill>
                  <a:schemeClr val="lt1"/>
                </a:solidFill>
                <a:highlight>
                  <a:schemeClr val="accent5"/>
                </a:highlight>
                <a:latin typeface="Montserrat SemiBold"/>
                <a:ea typeface="Montserrat SemiBold"/>
                <a:cs typeface="Montserrat SemiBold"/>
                <a:sym typeface="Montserrat SemiBold"/>
              </a:rPr>
              <a:t>Flywheel</a:t>
            </a:r>
            <a:r>
              <a:rPr lang="en">
                <a:latin typeface="Montserrat SemiBold"/>
                <a:ea typeface="Montserrat SemiBold"/>
                <a:cs typeface="Montserrat SemiBold"/>
                <a:sym typeface="Montserrat SemiBold"/>
              </a:rPr>
              <a:t> for Content Strategy</a:t>
            </a:r>
            <a:endParaRPr>
              <a:latin typeface="Montserrat SemiBold"/>
              <a:ea typeface="Montserrat SemiBold"/>
              <a:cs typeface="Montserrat SemiBold"/>
              <a:sym typeface="Montserrat SemiBold"/>
            </a:endParaRPr>
          </a:p>
        </p:txBody>
      </p:sp>
      <p:sp>
        <p:nvSpPr>
          <p:cNvPr id="133" name="Google Shape;133;p20"/>
          <p:cNvSpPr txBox="1"/>
          <p:nvPr>
            <p:ph idx="1" type="body"/>
          </p:nvPr>
        </p:nvSpPr>
        <p:spPr>
          <a:xfrm>
            <a:off x="387900" y="1345950"/>
            <a:ext cx="4622700" cy="3425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Raleway Medium"/>
                <a:ea typeface="Raleway Medium"/>
                <a:cs typeface="Raleway Medium"/>
                <a:sym typeface="Raleway Medium"/>
              </a:rPr>
              <a:t>The marketing funnel assumes that once we have closed a sale, the buyer’s journey is complete. “</a:t>
            </a:r>
            <a:r>
              <a:rPr i="1" lang="en">
                <a:latin typeface="Raleway Medium"/>
                <a:ea typeface="Raleway Medium"/>
                <a:cs typeface="Raleway Medium"/>
                <a:sym typeface="Raleway Medium"/>
              </a:rPr>
              <a:t>Funnel vision” doesn’t move companies forward.</a:t>
            </a:r>
            <a:endParaRPr i="1">
              <a:latin typeface="Raleway Medium"/>
              <a:ea typeface="Raleway Medium"/>
              <a:cs typeface="Raleway Medium"/>
              <a:sym typeface="Raleway Medium"/>
            </a:endParaRPr>
          </a:p>
          <a:p>
            <a:pPr indent="0" lvl="0" marL="0" rtl="0" algn="l">
              <a:spcBef>
                <a:spcPts val="1200"/>
              </a:spcBef>
              <a:spcAft>
                <a:spcPts val="0"/>
              </a:spcAft>
              <a:buNone/>
            </a:pPr>
            <a:r>
              <a:rPr lang="en">
                <a:latin typeface="Raleway Medium"/>
                <a:ea typeface="Raleway Medium"/>
                <a:cs typeface="Raleway Medium"/>
                <a:sym typeface="Raleway Medium"/>
              </a:rPr>
              <a:t>Therefore we create content using inbound methodology phases:</a:t>
            </a:r>
            <a:endParaRPr>
              <a:latin typeface="Raleway Medium"/>
              <a:ea typeface="Raleway Medium"/>
              <a:cs typeface="Raleway Medium"/>
              <a:sym typeface="Raleway Medium"/>
            </a:endParaRPr>
          </a:p>
          <a:p>
            <a:pPr indent="-304800" lvl="0" marL="457200" rtl="0" algn="l">
              <a:spcBef>
                <a:spcPts val="1200"/>
              </a:spcBef>
              <a:spcAft>
                <a:spcPts val="0"/>
              </a:spcAft>
              <a:buSzPts val="1200"/>
              <a:buChar char="●"/>
            </a:pPr>
            <a:r>
              <a:rPr b="1" lang="en">
                <a:solidFill>
                  <a:schemeClr val="accent6"/>
                </a:solidFill>
                <a:latin typeface="Raleway"/>
                <a:ea typeface="Raleway"/>
                <a:cs typeface="Raleway"/>
                <a:sym typeface="Raleway"/>
              </a:rPr>
              <a:t>Attract</a:t>
            </a:r>
            <a:r>
              <a:rPr lang="en">
                <a:latin typeface="Raleway Medium"/>
                <a:ea typeface="Raleway Medium"/>
                <a:cs typeface="Raleway Medium"/>
                <a:sym typeface="Raleway Medium"/>
              </a:rPr>
              <a:t> visitors with useful content &amp; make it easier to reach our audience.</a:t>
            </a:r>
            <a:endParaRPr>
              <a:latin typeface="Raleway Medium"/>
              <a:ea typeface="Raleway Medium"/>
              <a:cs typeface="Raleway Medium"/>
              <a:sym typeface="Raleway Medium"/>
            </a:endParaRPr>
          </a:p>
          <a:p>
            <a:pPr indent="-304800" lvl="0" marL="457200" rtl="0" algn="l">
              <a:spcBef>
                <a:spcPts val="0"/>
              </a:spcBef>
              <a:spcAft>
                <a:spcPts val="0"/>
              </a:spcAft>
              <a:buSzPts val="1200"/>
              <a:buChar char="●"/>
            </a:pPr>
            <a:r>
              <a:rPr b="1" lang="en">
                <a:solidFill>
                  <a:schemeClr val="accent6"/>
                </a:solidFill>
                <a:latin typeface="Raleway"/>
                <a:ea typeface="Raleway"/>
                <a:cs typeface="Raleway"/>
                <a:sym typeface="Raleway"/>
              </a:rPr>
              <a:t>Engage</a:t>
            </a:r>
            <a:r>
              <a:rPr lang="en">
                <a:latin typeface="Raleway Medium"/>
                <a:ea typeface="Raleway Medium"/>
                <a:cs typeface="Raleway Medium"/>
                <a:sym typeface="Raleway Medium"/>
              </a:rPr>
              <a:t> </a:t>
            </a:r>
            <a:r>
              <a:rPr lang="en">
                <a:latin typeface="Raleway Medium"/>
                <a:ea typeface="Raleway Medium"/>
                <a:cs typeface="Raleway Medium"/>
                <a:sym typeface="Raleway Medium"/>
              </a:rPr>
              <a:t>prospects</a:t>
            </a:r>
            <a:r>
              <a:rPr lang="en">
                <a:latin typeface="Raleway Medium"/>
                <a:ea typeface="Raleway Medium"/>
                <a:cs typeface="Raleway Medium"/>
                <a:sym typeface="Raleway Medium"/>
              </a:rPr>
              <a:t> by building a trusting relationship, creating the content we know they’re searching for on our site. Taking an omnichannel approach to tailor messaging to their company, posing the customer as the hero</a:t>
            </a:r>
            <a:endParaRPr>
              <a:latin typeface="Raleway Medium"/>
              <a:ea typeface="Raleway Medium"/>
              <a:cs typeface="Raleway Medium"/>
              <a:sym typeface="Raleway Medium"/>
            </a:endParaRPr>
          </a:p>
          <a:p>
            <a:pPr indent="-304800" lvl="0" marL="457200" rtl="0" algn="l">
              <a:spcBef>
                <a:spcPts val="0"/>
              </a:spcBef>
              <a:spcAft>
                <a:spcPts val="0"/>
              </a:spcAft>
              <a:buSzPts val="1200"/>
              <a:buChar char="●"/>
            </a:pPr>
            <a:r>
              <a:rPr b="1" lang="en">
                <a:solidFill>
                  <a:schemeClr val="accent6"/>
                </a:solidFill>
                <a:latin typeface="Raleway"/>
                <a:ea typeface="Raleway"/>
                <a:cs typeface="Raleway"/>
                <a:sym typeface="Raleway"/>
              </a:rPr>
              <a:t>Delight</a:t>
            </a:r>
            <a:r>
              <a:rPr lang="en">
                <a:latin typeface="Raleway Medium"/>
                <a:ea typeface="Raleway Medium"/>
                <a:cs typeface="Raleway Medium"/>
                <a:sym typeface="Raleway Medium"/>
              </a:rPr>
              <a:t> Yembo’s customers by helping, supporting, and empowering them to reach their goals.</a:t>
            </a:r>
            <a:endParaRPr>
              <a:latin typeface="Raleway Medium"/>
              <a:ea typeface="Raleway Medium"/>
              <a:cs typeface="Raleway Medium"/>
              <a:sym typeface="Raleway Medium"/>
            </a:endParaRPr>
          </a:p>
        </p:txBody>
      </p:sp>
      <p:pic>
        <p:nvPicPr>
          <p:cNvPr id="134" name="Google Shape;134;p20"/>
          <p:cNvPicPr preferRelativeResize="0"/>
          <p:nvPr/>
        </p:nvPicPr>
        <p:blipFill>
          <a:blip r:embed="rId3">
            <a:alphaModFix/>
          </a:blip>
          <a:stretch>
            <a:fillRect/>
          </a:stretch>
        </p:blipFill>
        <p:spPr>
          <a:xfrm>
            <a:off x="5469474" y="1345950"/>
            <a:ext cx="3165276" cy="3177251"/>
          </a:xfrm>
          <a:prstGeom prst="rect">
            <a:avLst/>
          </a:prstGeom>
          <a:noFill/>
          <a:ln>
            <a:noFill/>
          </a:ln>
        </p:spPr>
      </p:pic>
      <p:sp>
        <p:nvSpPr>
          <p:cNvPr id="135" name="Google Shape;135;p20"/>
          <p:cNvSpPr txBox="1"/>
          <p:nvPr/>
        </p:nvSpPr>
        <p:spPr>
          <a:xfrm>
            <a:off x="6961450" y="4640975"/>
            <a:ext cx="16734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u="sng">
                <a:solidFill>
                  <a:schemeClr val="hlink"/>
                </a:solidFill>
                <a:latin typeface="Roboto"/>
                <a:ea typeface="Roboto"/>
                <a:cs typeface="Roboto"/>
                <a:sym typeface="Roboto"/>
                <a:hlinkClick r:id="rId4"/>
              </a:rPr>
              <a:t>Source</a:t>
            </a:r>
            <a:endParaRPr sz="900">
              <a:latin typeface="Roboto"/>
              <a:ea typeface="Roboto"/>
              <a:cs typeface="Roboto"/>
              <a:sym typeface="Roboto"/>
            </a:endParaRPr>
          </a:p>
        </p:txBody>
      </p:sp>
      <p:pic>
        <p:nvPicPr>
          <p:cNvPr id="136" name="Google Shape;136;p20"/>
          <p:cNvPicPr preferRelativeResize="0"/>
          <p:nvPr/>
        </p:nvPicPr>
        <p:blipFill>
          <a:blip r:embed="rId5">
            <a:alphaModFix/>
          </a:blip>
          <a:stretch>
            <a:fillRect/>
          </a:stretch>
        </p:blipFill>
        <p:spPr>
          <a:xfrm>
            <a:off x="8595300" y="4594800"/>
            <a:ext cx="548700" cy="54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3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3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3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3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3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300"/>
                                        <p:tgtEl>
                                          <p:spTgt spid="1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Montserrat SemiBold"/>
                <a:ea typeface="Montserrat SemiBold"/>
                <a:cs typeface="Montserrat SemiBold"/>
                <a:sym typeface="Montserrat SemiBold"/>
              </a:rPr>
              <a:t>Attract</a:t>
            </a:r>
            <a:endParaRPr>
              <a:latin typeface="Montserrat SemiBold"/>
              <a:ea typeface="Montserrat SemiBold"/>
              <a:cs typeface="Montserrat SemiBold"/>
              <a:sym typeface="Montserrat SemiBold"/>
            </a:endParaRPr>
          </a:p>
        </p:txBody>
      </p:sp>
      <p:pic>
        <p:nvPicPr>
          <p:cNvPr id="142" name="Google Shape;142;p21"/>
          <p:cNvPicPr preferRelativeResize="0"/>
          <p:nvPr/>
        </p:nvPicPr>
        <p:blipFill>
          <a:blip r:embed="rId3">
            <a:alphaModFix/>
          </a:blip>
          <a:stretch>
            <a:fillRect/>
          </a:stretch>
        </p:blipFill>
        <p:spPr>
          <a:xfrm>
            <a:off x="8595300" y="4594800"/>
            <a:ext cx="548700" cy="54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